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68" r:id="rId3"/>
    <p:sldId id="269" r:id="rId4"/>
    <p:sldId id="270" r:id="rId5"/>
    <p:sldId id="271" r:id="rId6"/>
    <p:sldId id="272"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1" r:id="rId21"/>
    <p:sldId id="300" r:id="rId22"/>
    <p:sldId id="302" r:id="rId23"/>
    <p:sldId id="303" r:id="rId24"/>
    <p:sldId id="285" r:id="rId25"/>
    <p:sldId id="284" r:id="rId2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p:cViewPr varScale="1">
        <p:scale>
          <a:sx n="47" d="100"/>
          <a:sy n="47" d="100"/>
        </p:scale>
        <p:origin x="144"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51DA0E7-37D0-4B57-8DDE-1647D2882A8E}" type="datetimeFigureOut">
              <a:rPr lang="tr-TR" smtClean="0"/>
              <a:t>7.10.2025</a:t>
            </a:fld>
            <a:endParaRPr lang="tr-TR"/>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BF7F63C-FEFA-42D5-8962-21D2A627553A}" type="slidenum">
              <a:rPr lang="tr-TR" smtClean="0"/>
              <a:t>‹#›</a:t>
            </a:fld>
            <a:endParaRPr lang="tr-TR"/>
          </a:p>
        </p:txBody>
      </p:sp>
    </p:spTree>
    <p:extLst>
      <p:ext uri="{BB962C8B-B14F-4D97-AF65-F5344CB8AC3E}">
        <p14:creationId xmlns:p14="http://schemas.microsoft.com/office/powerpoint/2010/main" val="13630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BF7F63C-FEFA-42D5-8962-21D2A627553A}" type="slidenum">
              <a:rPr lang="tr-TR" smtClean="0"/>
              <a:t>1</a:t>
            </a:fld>
            <a:endParaRPr lang="tr-TR"/>
          </a:p>
        </p:txBody>
      </p:sp>
    </p:spTree>
    <p:extLst>
      <p:ext uri="{BB962C8B-B14F-4D97-AF65-F5344CB8AC3E}">
        <p14:creationId xmlns:p14="http://schemas.microsoft.com/office/powerpoint/2010/main" val="398163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450" b="1" i="0">
                <a:solidFill>
                  <a:srgbClr val="001F5F"/>
                </a:solidFill>
                <a:latin typeface="Tw Cen MT"/>
                <a:cs typeface="Tw Cen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9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1F5F"/>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29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1F5F"/>
                </a:solidFill>
                <a:latin typeface="Tw Cen MT"/>
                <a:cs typeface="Tw Cen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1F5F"/>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466126" cy="11297945"/>
          </a:xfrm>
          <a:prstGeom prst="rect">
            <a:avLst/>
          </a:prstGeom>
        </p:spPr>
      </p:pic>
      <p:pic>
        <p:nvPicPr>
          <p:cNvPr id="17" name="bg object 17"/>
          <p:cNvPicPr/>
          <p:nvPr/>
        </p:nvPicPr>
        <p:blipFill>
          <a:blip r:embed="rId8" cstate="print"/>
          <a:stretch>
            <a:fillRect/>
          </a:stretch>
        </p:blipFill>
        <p:spPr>
          <a:xfrm>
            <a:off x="378184" y="9022407"/>
            <a:ext cx="1774075" cy="815421"/>
          </a:xfrm>
          <a:prstGeom prst="rect">
            <a:avLst/>
          </a:prstGeom>
        </p:spPr>
      </p:pic>
      <p:pic>
        <p:nvPicPr>
          <p:cNvPr id="18" name="bg object 18"/>
          <p:cNvPicPr/>
          <p:nvPr/>
        </p:nvPicPr>
        <p:blipFill>
          <a:blip r:embed="rId9" cstate="print"/>
          <a:stretch>
            <a:fillRect/>
          </a:stretch>
        </p:blipFill>
        <p:spPr>
          <a:xfrm>
            <a:off x="207310" y="2527932"/>
            <a:ext cx="1985155" cy="856883"/>
          </a:xfrm>
          <a:prstGeom prst="rect">
            <a:avLst/>
          </a:prstGeom>
        </p:spPr>
      </p:pic>
      <p:pic>
        <p:nvPicPr>
          <p:cNvPr id="19" name="bg object 19"/>
          <p:cNvPicPr/>
          <p:nvPr/>
        </p:nvPicPr>
        <p:blipFill>
          <a:blip r:embed="rId10" cstate="print"/>
          <a:stretch>
            <a:fillRect/>
          </a:stretch>
        </p:blipFill>
        <p:spPr>
          <a:xfrm>
            <a:off x="219874" y="1704972"/>
            <a:ext cx="1960027" cy="831756"/>
          </a:xfrm>
          <a:prstGeom prst="rect">
            <a:avLst/>
          </a:prstGeom>
        </p:spPr>
      </p:pic>
      <p:sp>
        <p:nvSpPr>
          <p:cNvPr id="2" name="Holder 2"/>
          <p:cNvSpPr>
            <a:spLocks noGrp="1"/>
          </p:cNvSpPr>
          <p:nvPr>
            <p:ph type="title"/>
          </p:nvPr>
        </p:nvSpPr>
        <p:spPr>
          <a:xfrm>
            <a:off x="3776717" y="361602"/>
            <a:ext cx="10292715" cy="704215"/>
          </a:xfrm>
          <a:prstGeom prst="rect">
            <a:avLst/>
          </a:prstGeom>
        </p:spPr>
        <p:txBody>
          <a:bodyPr wrap="square" lIns="0" tIns="0" rIns="0" bIns="0">
            <a:spAutoFit/>
          </a:bodyPr>
          <a:lstStyle>
            <a:lvl1pPr>
              <a:defRPr sz="4450" b="1" i="0">
                <a:solidFill>
                  <a:srgbClr val="001F5F"/>
                </a:solidFill>
                <a:latin typeface="Tw Cen MT"/>
                <a:cs typeface="Tw Cen MT"/>
              </a:defRPr>
            </a:lvl1pPr>
          </a:lstStyle>
          <a:p>
            <a:endParaRPr/>
          </a:p>
        </p:txBody>
      </p:sp>
      <p:sp>
        <p:nvSpPr>
          <p:cNvPr id="3" name="Holder 3"/>
          <p:cNvSpPr>
            <a:spLocks noGrp="1"/>
          </p:cNvSpPr>
          <p:nvPr>
            <p:ph type="body" idx="1"/>
          </p:nvPr>
        </p:nvSpPr>
        <p:spPr>
          <a:xfrm>
            <a:off x="2872184" y="2597287"/>
            <a:ext cx="16328390" cy="6810375"/>
          </a:xfrm>
          <a:prstGeom prst="rect">
            <a:avLst/>
          </a:prstGeom>
        </p:spPr>
        <p:txBody>
          <a:bodyPr wrap="square" lIns="0" tIns="0" rIns="0" bIns="0">
            <a:spAutoFit/>
          </a:bodyPr>
          <a:lstStyle>
            <a:lvl1pPr>
              <a:defRPr sz="29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gtm.enka.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938628" y="2275758"/>
            <a:ext cx="15790466" cy="7493717"/>
          </a:xfrm>
          <a:prstGeom prst="rect">
            <a:avLst/>
          </a:prstGeom>
        </p:spPr>
        <p:txBody>
          <a:bodyPr vert="horz" wrap="square" lIns="0" tIns="14604" rIns="0" bIns="0" rtlCol="0">
            <a:spAutoFit/>
          </a:bodyPr>
          <a:lstStyle/>
          <a:p>
            <a:pPr marL="388620" indent="-375920">
              <a:lnSpc>
                <a:spcPct val="100000"/>
              </a:lnSpc>
              <a:spcBef>
                <a:spcPts val="114"/>
              </a:spcBef>
              <a:buFont typeface="Wingdings"/>
              <a:buChar char=""/>
              <a:tabLst>
                <a:tab pos="388620" algn="l"/>
              </a:tabLst>
            </a:pPr>
            <a:r>
              <a:rPr lang="tr-TR" sz="2800" dirty="0">
                <a:solidFill>
                  <a:srgbClr val="001F5F"/>
                </a:solidFill>
                <a:latin typeface="+mj-lt"/>
                <a:ea typeface="+mj-ea"/>
              </a:rPr>
              <a:t>EGTM (ENKA Global </a:t>
            </a:r>
            <a:r>
              <a:rPr lang="tr-TR" sz="2800" dirty="0" err="1">
                <a:solidFill>
                  <a:srgbClr val="001F5F"/>
                </a:solidFill>
                <a:latin typeface="+mj-lt"/>
                <a:ea typeface="+mj-ea"/>
              </a:rPr>
              <a:t>Task</a:t>
            </a:r>
            <a:r>
              <a:rPr lang="tr-TR" sz="2800" dirty="0">
                <a:solidFill>
                  <a:srgbClr val="001F5F"/>
                </a:solidFill>
                <a:latin typeface="+mj-lt"/>
                <a:ea typeface="+mj-ea"/>
              </a:rPr>
              <a:t> Management / ENKA Global Görev Yönetimi), web bazlı iş/görev talep sistemidir. </a:t>
            </a:r>
          </a:p>
          <a:p>
            <a:pPr marL="388620" indent="-375920">
              <a:lnSpc>
                <a:spcPct val="100000"/>
              </a:lnSpc>
              <a:spcBef>
                <a:spcPts val="114"/>
              </a:spcBef>
              <a:buFont typeface="Wingdings"/>
              <a:buChar char=""/>
              <a:tabLst>
                <a:tab pos="388620" algn="l"/>
              </a:tabLst>
            </a:pPr>
            <a:endParaRPr lang="tr-TR" sz="2800" dirty="0">
              <a:solidFill>
                <a:srgbClr val="001F5F"/>
              </a:solidFill>
              <a:latin typeface="+mj-lt"/>
              <a:ea typeface="+mj-ea"/>
            </a:endParaRPr>
          </a:p>
          <a:p>
            <a:pPr marL="388620" indent="-375920">
              <a:lnSpc>
                <a:spcPct val="100000"/>
              </a:lnSpc>
              <a:spcBef>
                <a:spcPts val="114"/>
              </a:spcBef>
              <a:buFont typeface="Wingdings"/>
              <a:buChar char=""/>
              <a:tabLst>
                <a:tab pos="388620" algn="l"/>
              </a:tabLst>
            </a:pPr>
            <a:endParaRPr lang="tr-TR" sz="2800" dirty="0">
              <a:solidFill>
                <a:srgbClr val="001F5F"/>
              </a:solidFill>
              <a:latin typeface="+mj-lt"/>
              <a:ea typeface="+mj-ea"/>
            </a:endParaRPr>
          </a:p>
          <a:p>
            <a:pPr marL="388620" indent="-375920">
              <a:spcBef>
                <a:spcPts val="114"/>
              </a:spcBef>
              <a:buFont typeface="Wingdings"/>
              <a:buChar char=""/>
              <a:tabLst>
                <a:tab pos="388620" algn="l"/>
              </a:tabLst>
            </a:pPr>
            <a:r>
              <a:rPr lang="tr-TR" sz="2800" dirty="0">
                <a:solidFill>
                  <a:srgbClr val="001F5F"/>
                </a:solidFill>
                <a:latin typeface="+mj-lt"/>
                <a:ea typeface="+mj-ea"/>
              </a:rPr>
              <a:t>EGTM iş/görev talep sistemini kullanarak; arıza, talep ve öneri bildirimlerinizi </a:t>
            </a:r>
            <a:r>
              <a:rPr lang="tr-TR" sz="2800" dirty="0">
                <a:solidFill>
                  <a:srgbClr val="001F5F"/>
                </a:solidFill>
              </a:rPr>
              <a:t>Teknik Koordinatörlük birimine hızlıca iletebilecek ve takibini yapabileceksiniz. </a:t>
            </a:r>
          </a:p>
          <a:p>
            <a:pPr marL="388620" indent="-375920">
              <a:lnSpc>
                <a:spcPct val="100000"/>
              </a:lnSpc>
              <a:spcBef>
                <a:spcPts val="114"/>
              </a:spcBef>
              <a:buFont typeface="Wingdings"/>
              <a:buChar char=""/>
              <a:tabLst>
                <a:tab pos="388620" algn="l"/>
              </a:tabLst>
            </a:pPr>
            <a:endParaRPr lang="tr-TR" sz="2800" dirty="0">
              <a:solidFill>
                <a:srgbClr val="001F5F"/>
              </a:solidFill>
              <a:latin typeface="+mj-lt"/>
              <a:ea typeface="+mj-ea"/>
            </a:endParaRPr>
          </a:p>
          <a:p>
            <a:pPr marL="388620" indent="-375920">
              <a:lnSpc>
                <a:spcPct val="100000"/>
              </a:lnSpc>
              <a:spcBef>
                <a:spcPts val="114"/>
              </a:spcBef>
              <a:buFont typeface="Wingdings"/>
              <a:buChar char=""/>
              <a:tabLst>
                <a:tab pos="388620" algn="l"/>
              </a:tabLst>
            </a:pPr>
            <a:endParaRPr lang="tr-TR" sz="2800" dirty="0">
              <a:solidFill>
                <a:srgbClr val="001F5F"/>
              </a:solidFill>
              <a:latin typeface="+mj-lt"/>
              <a:ea typeface="+mj-ea"/>
            </a:endParaRPr>
          </a:p>
          <a:p>
            <a:pPr marL="388620" indent="-375920">
              <a:lnSpc>
                <a:spcPct val="100000"/>
              </a:lnSpc>
              <a:spcBef>
                <a:spcPts val="114"/>
              </a:spcBef>
              <a:buFont typeface="Wingdings"/>
              <a:buChar char=""/>
              <a:tabLst>
                <a:tab pos="388620" algn="l"/>
              </a:tabLst>
            </a:pPr>
            <a:r>
              <a:rPr lang="tr-TR" sz="2800" dirty="0" err="1">
                <a:solidFill>
                  <a:srgbClr val="001F5F"/>
                </a:solidFill>
                <a:latin typeface="+mj-lt"/>
                <a:ea typeface="+mj-ea"/>
              </a:rPr>
              <a:t>Whatsapp</a:t>
            </a:r>
            <a:r>
              <a:rPr lang="tr-TR" sz="2800" dirty="0">
                <a:solidFill>
                  <a:srgbClr val="001F5F"/>
                </a:solidFill>
                <a:latin typeface="+mj-lt"/>
                <a:ea typeface="+mj-ea"/>
              </a:rPr>
              <a:t>, telefon, e-posta, EDMS gibi araçlarla yapılan, yönetilmesi ve takip edilmesi zor olan iş talepleri, artık tek bir platform üzerinden gerçekleştirilecektir. </a:t>
            </a:r>
          </a:p>
          <a:p>
            <a:pPr marL="388620" indent="-375920">
              <a:lnSpc>
                <a:spcPct val="100000"/>
              </a:lnSpc>
              <a:spcBef>
                <a:spcPts val="114"/>
              </a:spcBef>
              <a:buFont typeface="Wingdings"/>
              <a:buChar char=""/>
              <a:tabLst>
                <a:tab pos="388620" algn="l"/>
              </a:tabLst>
            </a:pPr>
            <a:endParaRPr lang="tr-TR" sz="2800" spc="-10" dirty="0">
              <a:solidFill>
                <a:srgbClr val="FF0000"/>
              </a:solidFill>
            </a:endParaRPr>
          </a:p>
          <a:p>
            <a:pPr marL="388620" indent="-375920">
              <a:lnSpc>
                <a:spcPct val="100000"/>
              </a:lnSpc>
              <a:spcBef>
                <a:spcPts val="114"/>
              </a:spcBef>
              <a:buFont typeface="Wingdings"/>
              <a:buChar char=""/>
              <a:tabLst>
                <a:tab pos="388620" algn="l"/>
              </a:tabLst>
            </a:pPr>
            <a:endParaRPr lang="tr-TR" sz="2800" spc="-10" dirty="0">
              <a:solidFill>
                <a:srgbClr val="FF0000"/>
              </a:solidFill>
            </a:endParaRPr>
          </a:p>
          <a:p>
            <a:pPr marL="388620" indent="-375920">
              <a:spcBef>
                <a:spcPts val="114"/>
              </a:spcBef>
              <a:buFont typeface="Wingdings"/>
              <a:buChar char=""/>
              <a:tabLst>
                <a:tab pos="388620" algn="l"/>
              </a:tabLst>
            </a:pPr>
            <a:r>
              <a:rPr lang="tr-TR" sz="2800" dirty="0">
                <a:solidFill>
                  <a:srgbClr val="001F5F"/>
                </a:solidFill>
                <a:latin typeface="+mj-lt"/>
                <a:ea typeface="+mj-ea"/>
              </a:rPr>
              <a:t>Yapılan tüm iş/görev talepleri EGTM içerisinde kayıtlı olacak, talebin tüm aşamaları sistem üzerinde yönetilecektir. EGTM sistemi üzerinden iletilen talepler, Teknik Koordinatörlük birimi tarafından takip edilecek, ilgili aksiyonlar doğrultusunda tamamlanacaktır.</a:t>
            </a:r>
          </a:p>
          <a:p>
            <a:pPr marL="12700">
              <a:spcBef>
                <a:spcPts val="114"/>
              </a:spcBef>
              <a:tabLst>
                <a:tab pos="388620" algn="l"/>
              </a:tabLst>
            </a:pPr>
            <a:endParaRPr lang="tr-TR" sz="2800" spc="-10" dirty="0">
              <a:solidFill>
                <a:srgbClr val="FF0000"/>
              </a:solidFill>
            </a:endParaRPr>
          </a:p>
          <a:p>
            <a:pPr marL="12700">
              <a:spcBef>
                <a:spcPts val="114"/>
              </a:spcBef>
              <a:tabLst>
                <a:tab pos="388620" algn="l"/>
              </a:tabLst>
            </a:pPr>
            <a:endParaRPr lang="tr-TR" sz="2800" spc="-10" dirty="0">
              <a:solidFill>
                <a:srgbClr val="FF0000"/>
              </a:solidFill>
            </a:endParaRPr>
          </a:p>
          <a:p>
            <a:pPr marL="388620" indent="-375920">
              <a:lnSpc>
                <a:spcPct val="100000"/>
              </a:lnSpc>
              <a:spcBef>
                <a:spcPts val="114"/>
              </a:spcBef>
              <a:buFont typeface="Wingdings"/>
              <a:buChar char=""/>
              <a:tabLst>
                <a:tab pos="388620" algn="l"/>
              </a:tabLst>
            </a:pPr>
            <a:r>
              <a:rPr lang="tr-TR" sz="2800" dirty="0">
                <a:solidFill>
                  <a:srgbClr val="001F5F"/>
                </a:solidFill>
                <a:latin typeface="+mj-lt"/>
                <a:ea typeface="+mj-ea"/>
              </a:rPr>
              <a:t>EGTM, ilgili iş süreçlerinin performans ve verimliliğinin ölçülmesinde de ayrıca önemli bir araç olacaktır.</a:t>
            </a:r>
          </a:p>
        </p:txBody>
      </p:sp>
      <p:sp>
        <p:nvSpPr>
          <p:cNvPr id="3" name="object 3"/>
          <p:cNvSpPr txBox="1">
            <a:spLocks noGrp="1"/>
          </p:cNvSpPr>
          <p:nvPr>
            <p:ph type="title"/>
          </p:nvPr>
        </p:nvSpPr>
        <p:spPr>
          <a:xfrm>
            <a:off x="2965450" y="396875"/>
            <a:ext cx="10292715" cy="704215"/>
          </a:xfrm>
          <a:prstGeom prst="rect">
            <a:avLst/>
          </a:prstGeom>
        </p:spPr>
        <p:txBody>
          <a:bodyPr vert="horz" wrap="square" lIns="0" tIns="12700" rIns="0" bIns="0" rtlCol="0">
            <a:spAutoFit/>
          </a:bodyPr>
          <a:lstStyle/>
          <a:p>
            <a:pPr marL="12700">
              <a:lnSpc>
                <a:spcPct val="100000"/>
              </a:lnSpc>
              <a:spcBef>
                <a:spcPts val="100"/>
              </a:spcBef>
            </a:pPr>
            <a:r>
              <a:rPr lang="tr-TR" dirty="0"/>
              <a:t>EGTM</a:t>
            </a:r>
            <a:r>
              <a:rPr lang="tr-TR" spc="-70" dirty="0"/>
              <a:t> NEDİR?</a:t>
            </a:r>
            <a:endParaRPr spc="-10" dirty="0">
              <a:solidFill>
                <a:srgbClr val="FF0000"/>
              </a:solidFill>
            </a:endParaRPr>
          </a:p>
        </p:txBody>
      </p:sp>
      <p:grpSp>
        <p:nvGrpSpPr>
          <p:cNvPr id="4" name="object 6">
            <a:extLst>
              <a:ext uri="{FF2B5EF4-FFF2-40B4-BE49-F238E27FC236}">
                <a16:creationId xmlns:a16="http://schemas.microsoft.com/office/drawing/2014/main" id="{A1CE1F16-6B93-4CB7-B521-21D6EC023548}"/>
              </a:ext>
            </a:extLst>
          </p:cNvPr>
          <p:cNvGrpSpPr>
            <a:grpSpLocks noChangeAspect="1"/>
          </p:cNvGrpSpPr>
          <p:nvPr/>
        </p:nvGrpSpPr>
        <p:grpSpPr>
          <a:xfrm>
            <a:off x="14638988" y="147677"/>
            <a:ext cx="5465112" cy="1906825"/>
            <a:chOff x="8454462" y="-2230736"/>
            <a:chExt cx="11018909" cy="3844592"/>
          </a:xfrm>
        </p:grpSpPr>
        <p:pic>
          <p:nvPicPr>
            <p:cNvPr id="5" name="object 7">
              <a:extLst>
                <a:ext uri="{FF2B5EF4-FFF2-40B4-BE49-F238E27FC236}">
                  <a16:creationId xmlns:a16="http://schemas.microsoft.com/office/drawing/2014/main" id="{8B33BC36-687C-49F0-B2D0-1735151E0BF4}"/>
                </a:ext>
              </a:extLst>
            </p:cNvPr>
            <p:cNvPicPr/>
            <p:nvPr/>
          </p:nvPicPr>
          <p:blipFill>
            <a:blip r:embed="rId3" cstate="print"/>
            <a:stretch>
              <a:fillRect/>
            </a:stretch>
          </p:blipFill>
          <p:spPr>
            <a:xfrm>
              <a:off x="15906375" y="476185"/>
              <a:ext cx="3566996" cy="722445"/>
            </a:xfrm>
            <a:prstGeom prst="rect">
              <a:avLst/>
            </a:prstGeom>
          </p:spPr>
        </p:pic>
        <p:pic>
          <p:nvPicPr>
            <p:cNvPr id="6" name="object 8">
              <a:extLst>
                <a:ext uri="{FF2B5EF4-FFF2-40B4-BE49-F238E27FC236}">
                  <a16:creationId xmlns:a16="http://schemas.microsoft.com/office/drawing/2014/main" id="{AFA9C81E-27BC-46F1-802A-12BFD1527E4E}"/>
                </a:ext>
              </a:extLst>
            </p:cNvPr>
            <p:cNvPicPr/>
            <p:nvPr/>
          </p:nvPicPr>
          <p:blipFill>
            <a:blip r:embed="rId4" cstate="print"/>
            <a:stretch>
              <a:fillRect/>
            </a:stretch>
          </p:blipFill>
          <p:spPr>
            <a:xfrm>
              <a:off x="8454462" y="-2230736"/>
              <a:ext cx="10191181" cy="384459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5502275"/>
            <a:ext cx="7015378" cy="3046988"/>
          </a:xfrm>
          <a:prstGeom prst="rect">
            <a:avLst/>
          </a:prstGeom>
          <a:noFill/>
        </p:spPr>
        <p:txBody>
          <a:bodyPr wrap="square" rtlCol="0">
            <a:spAutoFit/>
          </a:bodyPr>
          <a:lstStyle/>
          <a:p>
            <a:r>
              <a:rPr lang="tr-TR" sz="3200" b="1" dirty="0">
                <a:solidFill>
                  <a:srgbClr val="001F5F"/>
                </a:solidFill>
                <a:latin typeface="+mj-lt"/>
                <a:ea typeface="+mj-ea"/>
              </a:rPr>
              <a:t>Arıza veya Talebin Açıklaması </a:t>
            </a:r>
            <a:r>
              <a:rPr lang="tr-TR" sz="3200" dirty="0">
                <a:solidFill>
                  <a:srgbClr val="001F5F"/>
                </a:solidFill>
                <a:latin typeface="+mj-lt"/>
                <a:ea typeface="+mj-ea"/>
              </a:rPr>
              <a:t>alanında, talebiniz ile ilgili detayları giriniz. Bu alana gireceğiniz açıklama, talebinizle ilgilenecek birime yeterli bilgiyi vermelidir.</a:t>
            </a:r>
          </a:p>
          <a:p>
            <a:endParaRPr lang="tr-TR" sz="3200" dirty="0">
              <a:solidFill>
                <a:srgbClr val="001F5F"/>
              </a:solidFill>
              <a:latin typeface="+mj-lt"/>
              <a:ea typeface="+mj-ea"/>
            </a:endParaRP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5578475"/>
            <a:ext cx="9829800" cy="762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7467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6146858"/>
            <a:ext cx="7015378" cy="3539430"/>
          </a:xfrm>
          <a:prstGeom prst="rect">
            <a:avLst/>
          </a:prstGeom>
          <a:noFill/>
        </p:spPr>
        <p:txBody>
          <a:bodyPr wrap="square" rtlCol="0">
            <a:spAutoFit/>
          </a:bodyPr>
          <a:lstStyle/>
          <a:p>
            <a:r>
              <a:rPr lang="tr-TR" sz="3200" b="1" dirty="0">
                <a:solidFill>
                  <a:srgbClr val="001F5F"/>
                </a:solidFill>
                <a:latin typeface="+mj-lt"/>
                <a:ea typeface="+mj-ea"/>
              </a:rPr>
              <a:t>Son Tarih </a:t>
            </a:r>
            <a:r>
              <a:rPr lang="tr-TR" sz="3200" dirty="0">
                <a:solidFill>
                  <a:srgbClr val="001F5F"/>
                </a:solidFill>
                <a:latin typeface="+mj-lt"/>
                <a:ea typeface="+mj-ea"/>
              </a:rPr>
              <a:t>alanında, talebinizin en geç hangi tarihe kadar tamamlanmasını beklediğinizi seçiniz. </a:t>
            </a:r>
          </a:p>
          <a:p>
            <a:endParaRPr lang="tr-TR" sz="3200" dirty="0">
              <a:solidFill>
                <a:srgbClr val="001F5F"/>
              </a:solidFill>
              <a:latin typeface="+mj-lt"/>
              <a:ea typeface="+mj-ea"/>
            </a:endParaRPr>
          </a:p>
          <a:p>
            <a:r>
              <a:rPr lang="tr-TR" sz="3200" i="1" dirty="0">
                <a:solidFill>
                  <a:srgbClr val="001F5F"/>
                </a:solidFill>
                <a:latin typeface="+mj-lt"/>
                <a:ea typeface="+mj-ea"/>
              </a:rPr>
              <a:t>(Sistem varsayılan olarak 1 haftalık süre belirlemektedir, dilerseniz bu tarihi değiştirebilirsiniz.)</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6304467"/>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14745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6569075"/>
            <a:ext cx="7015378" cy="2062103"/>
          </a:xfrm>
          <a:prstGeom prst="rect">
            <a:avLst/>
          </a:prstGeom>
          <a:noFill/>
        </p:spPr>
        <p:txBody>
          <a:bodyPr wrap="square" rtlCol="0">
            <a:spAutoFit/>
          </a:bodyPr>
          <a:lstStyle/>
          <a:p>
            <a:r>
              <a:rPr lang="tr-TR" sz="3200" b="1" dirty="0" err="1">
                <a:solidFill>
                  <a:srgbClr val="001F5F"/>
                </a:solidFill>
                <a:latin typeface="+mj-lt"/>
                <a:ea typeface="+mj-ea"/>
              </a:rPr>
              <a:t>Task</a:t>
            </a:r>
            <a:r>
              <a:rPr lang="tr-TR" sz="3200" b="1" dirty="0">
                <a:solidFill>
                  <a:srgbClr val="001F5F"/>
                </a:solidFill>
                <a:latin typeface="+mj-lt"/>
                <a:ea typeface="+mj-ea"/>
              </a:rPr>
              <a:t> ID </a:t>
            </a:r>
            <a:r>
              <a:rPr lang="tr-TR" sz="3200" dirty="0">
                <a:solidFill>
                  <a:srgbClr val="001F5F"/>
                </a:solidFill>
                <a:latin typeface="+mj-lt"/>
                <a:ea typeface="+mj-ea"/>
              </a:rPr>
              <a:t>alanında, herhangi bir bilgi girmenize gerek yoktur. Sistem otomatik olarak talebinize bir görev numarası atayacaktır.</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67214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05639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58755" y="7026275"/>
            <a:ext cx="7015378" cy="2062103"/>
          </a:xfrm>
          <a:prstGeom prst="rect">
            <a:avLst/>
          </a:prstGeom>
          <a:noFill/>
        </p:spPr>
        <p:txBody>
          <a:bodyPr wrap="square" rtlCol="0">
            <a:spAutoFit/>
          </a:bodyPr>
          <a:lstStyle/>
          <a:p>
            <a:r>
              <a:rPr lang="tr-TR" sz="3200" b="1" dirty="0">
                <a:solidFill>
                  <a:srgbClr val="001F5F"/>
                </a:solidFill>
                <a:latin typeface="+mj-lt"/>
                <a:ea typeface="+mj-ea"/>
              </a:rPr>
              <a:t>Durum </a:t>
            </a:r>
            <a:r>
              <a:rPr lang="tr-TR" sz="3200" dirty="0">
                <a:solidFill>
                  <a:srgbClr val="001F5F"/>
                </a:solidFill>
                <a:latin typeface="+mj-lt"/>
                <a:ea typeface="+mj-ea"/>
              </a:rPr>
              <a:t>alanında, herhangi bir bilgi girmenize gerek yoktur. Sistem otomatik olarak talebinizi «AÇIK» olarak belirleyecektir. </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7228916"/>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75609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820720" y="7864475"/>
            <a:ext cx="7015378" cy="3293209"/>
          </a:xfrm>
          <a:prstGeom prst="rect">
            <a:avLst/>
          </a:prstGeom>
          <a:noFill/>
        </p:spPr>
        <p:txBody>
          <a:bodyPr wrap="square" rtlCol="0">
            <a:spAutoFit/>
          </a:bodyPr>
          <a:lstStyle/>
          <a:p>
            <a:r>
              <a:rPr lang="tr-TR" sz="3200" b="1" dirty="0">
                <a:solidFill>
                  <a:srgbClr val="001F5F"/>
                </a:solidFill>
                <a:latin typeface="+mj-lt"/>
                <a:ea typeface="+mj-ea"/>
              </a:rPr>
              <a:t>İzleyici</a:t>
            </a:r>
            <a:r>
              <a:rPr lang="tr-TR" sz="3200" dirty="0">
                <a:solidFill>
                  <a:srgbClr val="001F5F"/>
                </a:solidFill>
                <a:latin typeface="+mj-lt"/>
                <a:ea typeface="+mj-ea"/>
              </a:rPr>
              <a:t> alanına, talebinizi takip etmesini istediğiniz kişileri ekleyebilirsiniz. (</a:t>
            </a:r>
            <a:r>
              <a:rPr lang="tr-TR" sz="3200" dirty="0" err="1">
                <a:solidFill>
                  <a:srgbClr val="001F5F"/>
                </a:solidFill>
                <a:latin typeface="+mj-lt"/>
                <a:ea typeface="+mj-ea"/>
              </a:rPr>
              <a:t>Opsiyonel</a:t>
            </a:r>
            <a:r>
              <a:rPr lang="tr-TR" sz="3200" dirty="0">
                <a:solidFill>
                  <a:srgbClr val="001F5F"/>
                </a:solidFill>
                <a:latin typeface="+mj-lt"/>
                <a:ea typeface="+mj-ea"/>
              </a:rPr>
              <a:t>)</a:t>
            </a:r>
          </a:p>
          <a:p>
            <a:endParaRPr lang="tr-TR" sz="1600" dirty="0">
              <a:solidFill>
                <a:srgbClr val="001F5F"/>
              </a:solidFill>
              <a:latin typeface="+mj-lt"/>
              <a:ea typeface="+mj-ea"/>
            </a:endParaRPr>
          </a:p>
          <a:p>
            <a:r>
              <a:rPr lang="tr-TR" sz="3200" dirty="0">
                <a:solidFill>
                  <a:srgbClr val="001F5F"/>
                </a:solidFill>
                <a:latin typeface="+mj-lt"/>
                <a:ea typeface="+mj-ea"/>
              </a:rPr>
              <a:t>İzleyici olarak eklediğiniz kişilere, talebiniz ile ilgili bilgilendirme e-postası sistem tarafından gönderilecektir.</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80168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76211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820720" y="7864475"/>
            <a:ext cx="7015378" cy="3293209"/>
          </a:xfrm>
          <a:prstGeom prst="rect">
            <a:avLst/>
          </a:prstGeom>
          <a:noFill/>
        </p:spPr>
        <p:txBody>
          <a:bodyPr wrap="square" rtlCol="0">
            <a:spAutoFit/>
          </a:bodyPr>
          <a:lstStyle/>
          <a:p>
            <a:r>
              <a:rPr lang="tr-TR" sz="3200" b="1" dirty="0">
                <a:solidFill>
                  <a:srgbClr val="001F5F"/>
                </a:solidFill>
                <a:latin typeface="+mj-lt"/>
                <a:ea typeface="+mj-ea"/>
              </a:rPr>
              <a:t>Konum Detayı</a:t>
            </a:r>
            <a:r>
              <a:rPr lang="tr-TR" sz="3200" dirty="0">
                <a:solidFill>
                  <a:srgbClr val="001F5F"/>
                </a:solidFill>
                <a:latin typeface="+mj-lt"/>
                <a:ea typeface="+mj-ea"/>
              </a:rPr>
              <a:t> alanında, talebinize konu olan </a:t>
            </a:r>
            <a:r>
              <a:rPr lang="tr-TR" sz="3200" dirty="0" err="1">
                <a:solidFill>
                  <a:srgbClr val="001F5F"/>
                </a:solidFill>
                <a:latin typeface="+mj-lt"/>
                <a:ea typeface="+mj-ea"/>
              </a:rPr>
              <a:t>lokasyonu</a:t>
            </a:r>
            <a:r>
              <a:rPr lang="tr-TR" sz="3200" dirty="0">
                <a:solidFill>
                  <a:srgbClr val="001F5F"/>
                </a:solidFill>
                <a:latin typeface="+mj-lt"/>
                <a:ea typeface="+mj-ea"/>
              </a:rPr>
              <a:t> tarif edebilirsiniz. (</a:t>
            </a:r>
            <a:r>
              <a:rPr lang="tr-TR" sz="3200" dirty="0" err="1">
                <a:solidFill>
                  <a:srgbClr val="001F5F"/>
                </a:solidFill>
                <a:latin typeface="+mj-lt"/>
                <a:ea typeface="+mj-ea"/>
              </a:rPr>
              <a:t>Opsiyonel</a:t>
            </a:r>
            <a:r>
              <a:rPr lang="tr-TR" sz="3200" dirty="0">
                <a:solidFill>
                  <a:srgbClr val="001F5F"/>
                </a:solidFill>
                <a:latin typeface="+mj-lt"/>
                <a:ea typeface="+mj-ea"/>
              </a:rPr>
              <a:t>)</a:t>
            </a:r>
          </a:p>
          <a:p>
            <a:endParaRPr lang="tr-TR" sz="1600" dirty="0">
              <a:solidFill>
                <a:srgbClr val="001F5F"/>
              </a:solidFill>
              <a:latin typeface="+mj-lt"/>
              <a:ea typeface="+mj-ea"/>
            </a:endParaRPr>
          </a:p>
          <a:p>
            <a:r>
              <a:rPr lang="tr-TR" sz="3200" dirty="0">
                <a:solidFill>
                  <a:srgbClr val="001F5F"/>
                </a:solidFill>
                <a:latin typeface="+mj-lt"/>
                <a:ea typeface="+mj-ea"/>
              </a:rPr>
              <a:t>Örnek: Tenis Center Kort ikinci sıra tribün, 25m Havuz Alt Kat Erkek Soyunma Odası, vb. </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84740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77832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8733214"/>
            <a:ext cx="7015378" cy="1569660"/>
          </a:xfrm>
          <a:prstGeom prst="rect">
            <a:avLst/>
          </a:prstGeom>
          <a:noFill/>
        </p:spPr>
        <p:txBody>
          <a:bodyPr wrap="square" rtlCol="0">
            <a:spAutoFit/>
          </a:bodyPr>
          <a:lstStyle/>
          <a:p>
            <a:r>
              <a:rPr lang="tr-TR" sz="3200" b="1" dirty="0">
                <a:solidFill>
                  <a:srgbClr val="001F5F"/>
                </a:solidFill>
                <a:latin typeface="+mj-lt"/>
                <a:ea typeface="+mj-ea"/>
              </a:rPr>
              <a:t>Bildirim Fotoğrafı </a:t>
            </a:r>
            <a:r>
              <a:rPr lang="tr-TR" sz="3200" dirty="0">
                <a:solidFill>
                  <a:srgbClr val="001F5F"/>
                </a:solidFill>
                <a:latin typeface="+mj-lt"/>
                <a:ea typeface="+mj-ea"/>
              </a:rPr>
              <a:t>alanına, talebinizle ilgili fotoğraf, belge, dosya gibi nesneler ekleyebilirsiniz. </a:t>
            </a:r>
            <a:endParaRPr lang="tr-TR" sz="1600" dirty="0">
              <a:solidFill>
                <a:srgbClr val="001F5F"/>
              </a:solidFill>
              <a:latin typeface="+mj-lt"/>
              <a:ea typeface="+mj-ea"/>
            </a:endParaRP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8875171"/>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80875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9134570"/>
            <a:ext cx="7015378" cy="1077218"/>
          </a:xfrm>
          <a:prstGeom prst="rect">
            <a:avLst/>
          </a:prstGeom>
          <a:noFill/>
        </p:spPr>
        <p:txBody>
          <a:bodyPr wrap="square" rtlCol="0">
            <a:spAutoFit/>
          </a:bodyPr>
          <a:lstStyle/>
          <a:p>
            <a:r>
              <a:rPr lang="tr-TR" sz="3200" b="1" dirty="0">
                <a:solidFill>
                  <a:srgbClr val="001F5F"/>
                </a:solidFill>
                <a:latin typeface="+mj-lt"/>
                <a:ea typeface="+mj-ea"/>
              </a:rPr>
              <a:t>Kuruluş Kodu </a:t>
            </a:r>
            <a:r>
              <a:rPr lang="tr-TR" sz="3200" dirty="0">
                <a:solidFill>
                  <a:srgbClr val="001F5F"/>
                </a:solidFill>
                <a:latin typeface="+mj-lt"/>
                <a:ea typeface="+mj-ea"/>
              </a:rPr>
              <a:t>alanında, herhangi bir seçim yapmanıza gerek yoktur. </a:t>
            </a:r>
            <a:endParaRPr lang="tr-TR" sz="1600" dirty="0">
              <a:solidFill>
                <a:srgbClr val="001F5F"/>
              </a:solidFill>
              <a:latin typeface="+mj-lt"/>
              <a:ea typeface="+mj-ea"/>
            </a:endParaRP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9292179"/>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05014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19050" y="9518043"/>
            <a:ext cx="7015378" cy="1569660"/>
          </a:xfrm>
          <a:prstGeom prst="rect">
            <a:avLst/>
          </a:prstGeom>
          <a:noFill/>
        </p:spPr>
        <p:txBody>
          <a:bodyPr wrap="square" rtlCol="0">
            <a:spAutoFit/>
          </a:bodyPr>
          <a:lstStyle/>
          <a:p>
            <a:r>
              <a:rPr lang="tr-TR" sz="3200" dirty="0">
                <a:solidFill>
                  <a:srgbClr val="001F5F"/>
                </a:solidFill>
                <a:latin typeface="+mj-lt"/>
                <a:ea typeface="+mj-ea"/>
              </a:rPr>
              <a:t>İlgili tüm alanları tamamladıktan sonra «</a:t>
            </a:r>
            <a:r>
              <a:rPr lang="tr-TR" sz="3200" b="1" dirty="0">
                <a:solidFill>
                  <a:srgbClr val="001F5F"/>
                </a:solidFill>
                <a:latin typeface="+mj-lt"/>
                <a:ea typeface="+mj-ea"/>
              </a:rPr>
              <a:t>Oluştur»</a:t>
            </a:r>
            <a:r>
              <a:rPr lang="tr-TR" sz="3200" dirty="0">
                <a:solidFill>
                  <a:srgbClr val="001F5F"/>
                </a:solidFill>
                <a:latin typeface="+mj-lt"/>
                <a:ea typeface="+mj-ea"/>
              </a:rPr>
              <a:t> butonuna basarak talebinizi ilgili birime iletebilirsiniz. </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11347450" y="9673178"/>
            <a:ext cx="1096464" cy="62969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16309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ANA EKRAN / TALEP LİSTESİ</a:t>
            </a:r>
            <a:endParaRPr lang="tr-TR" sz="3600" dirty="0">
              <a:solidFill>
                <a:srgbClr val="FF0000"/>
              </a:solidFill>
            </a:endParaRPr>
          </a:p>
        </p:txBody>
      </p:sp>
      <p:sp>
        <p:nvSpPr>
          <p:cNvPr id="2" name="Dikdörtgen 1">
            <a:extLst>
              <a:ext uri="{FF2B5EF4-FFF2-40B4-BE49-F238E27FC236}">
                <a16:creationId xmlns:a16="http://schemas.microsoft.com/office/drawing/2014/main" id="{98FB5CD2-3D1F-4495-8035-C8CF48D276DB}"/>
              </a:ext>
            </a:extLst>
          </p:cNvPr>
          <p:cNvSpPr/>
          <p:nvPr/>
        </p:nvSpPr>
        <p:spPr>
          <a:xfrm>
            <a:off x="3117850" y="9911457"/>
            <a:ext cx="16459200" cy="1077218"/>
          </a:xfrm>
          <a:prstGeom prst="rect">
            <a:avLst/>
          </a:prstGeom>
        </p:spPr>
        <p:txBody>
          <a:bodyPr wrap="square">
            <a:spAutoFit/>
          </a:bodyPr>
          <a:lstStyle/>
          <a:p>
            <a:r>
              <a:rPr lang="tr-TR" sz="3200" dirty="0">
                <a:solidFill>
                  <a:srgbClr val="001F5F"/>
                </a:solidFill>
                <a:latin typeface="+mj-lt"/>
              </a:rPr>
              <a:t>Oluşturduğunuz taleplerin listesini ve bu taleplerin durumlarını EGTM ana ekranında görebilirsiniz. Talep detaylarına ulaşmak için ilgili talebin üzerine tıklayabilirsiniz.</a:t>
            </a:r>
          </a:p>
        </p:txBody>
      </p:sp>
      <p:pic>
        <p:nvPicPr>
          <p:cNvPr id="9" name="Resim 8">
            <a:extLst>
              <a:ext uri="{FF2B5EF4-FFF2-40B4-BE49-F238E27FC236}">
                <a16:creationId xmlns:a16="http://schemas.microsoft.com/office/drawing/2014/main" id="{CF67F468-64B0-4DF7-B372-D5B8F6C72ED1}"/>
              </a:ext>
            </a:extLst>
          </p:cNvPr>
          <p:cNvPicPr>
            <a:picLocks noChangeAspect="1"/>
          </p:cNvPicPr>
          <p:nvPr/>
        </p:nvPicPr>
        <p:blipFill>
          <a:blip r:embed="rId2"/>
          <a:stretch>
            <a:fillRect/>
          </a:stretch>
        </p:blipFill>
        <p:spPr>
          <a:xfrm>
            <a:off x="2958263" y="1657259"/>
            <a:ext cx="16446828" cy="7959816"/>
          </a:xfrm>
          <a:prstGeom prst="rect">
            <a:avLst/>
          </a:prstGeom>
        </p:spPr>
      </p:pic>
    </p:spTree>
    <p:extLst>
      <p:ext uri="{BB962C8B-B14F-4D97-AF65-F5344CB8AC3E}">
        <p14:creationId xmlns:p14="http://schemas.microsoft.com/office/powerpoint/2010/main" val="212687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E765C0-5956-C1D3-1DA9-D62AE96F1C29}"/>
              </a:ext>
            </a:extLst>
          </p:cNvPr>
          <p:cNvSpPr>
            <a:spLocks noGrp="1"/>
          </p:cNvSpPr>
          <p:nvPr>
            <p:ph type="title"/>
          </p:nvPr>
        </p:nvSpPr>
        <p:spPr>
          <a:xfrm>
            <a:off x="2885887" y="320675"/>
            <a:ext cx="10293350" cy="1238801"/>
          </a:xfrm>
        </p:spPr>
        <p:txBody>
          <a:bodyPr/>
          <a:lstStyle/>
          <a:p>
            <a:r>
              <a:rPr lang="tr-TR" dirty="0"/>
              <a:t>EGTM KULLANIMI</a:t>
            </a:r>
            <a:br>
              <a:rPr lang="tr-TR" dirty="0"/>
            </a:br>
            <a:r>
              <a:rPr lang="tr-TR" sz="3600" dirty="0"/>
              <a:t>EGTM’E ERİŞİM</a:t>
            </a:r>
            <a:endParaRPr lang="tr-TR" sz="3600" dirty="0">
              <a:solidFill>
                <a:srgbClr val="FF0000"/>
              </a:solidFill>
            </a:endParaRPr>
          </a:p>
        </p:txBody>
      </p:sp>
      <p:sp>
        <p:nvSpPr>
          <p:cNvPr id="5" name="TextBox 4">
            <a:extLst>
              <a:ext uri="{FF2B5EF4-FFF2-40B4-BE49-F238E27FC236}">
                <a16:creationId xmlns:a16="http://schemas.microsoft.com/office/drawing/2014/main" id="{EB50E163-31E2-ED02-BB1A-35BC965023C6}"/>
              </a:ext>
            </a:extLst>
          </p:cNvPr>
          <p:cNvSpPr txBox="1"/>
          <p:nvPr/>
        </p:nvSpPr>
        <p:spPr>
          <a:xfrm>
            <a:off x="5951981" y="7686632"/>
            <a:ext cx="7210628" cy="646331"/>
          </a:xfrm>
          <a:prstGeom prst="rect">
            <a:avLst/>
          </a:prstGeom>
          <a:noFill/>
        </p:spPr>
        <p:txBody>
          <a:bodyPr wrap="none" rtlCol="0">
            <a:spAutoFit/>
          </a:bodyPr>
          <a:lstStyle/>
          <a:p>
            <a:r>
              <a:rPr lang="tr-TR" sz="3600" b="1" dirty="0">
                <a:solidFill>
                  <a:srgbClr val="001F5F"/>
                </a:solidFill>
                <a:latin typeface="Tw Cen MT"/>
                <a:ea typeface="+mj-ea"/>
              </a:rPr>
              <a:t>GİRİŞ LİNKİ: </a:t>
            </a:r>
            <a:r>
              <a:rPr lang="tr-TR" sz="3600" b="1" dirty="0">
                <a:solidFill>
                  <a:srgbClr val="001F5F"/>
                </a:solidFill>
                <a:latin typeface="Tw Cen MT"/>
                <a:ea typeface="+mj-ea"/>
                <a:hlinkClick r:id="rId2"/>
              </a:rPr>
              <a:t>https://egtm.enka.com</a:t>
            </a:r>
            <a:r>
              <a:rPr lang="tr-TR" sz="3600" b="1" dirty="0">
                <a:solidFill>
                  <a:srgbClr val="001F5F"/>
                </a:solidFill>
                <a:latin typeface="Tw Cen MT"/>
                <a:ea typeface="+mj-ea"/>
              </a:rPr>
              <a:t>  </a:t>
            </a:r>
          </a:p>
        </p:txBody>
      </p:sp>
      <p:sp>
        <p:nvSpPr>
          <p:cNvPr id="10" name="TextBox 9">
            <a:extLst>
              <a:ext uri="{FF2B5EF4-FFF2-40B4-BE49-F238E27FC236}">
                <a16:creationId xmlns:a16="http://schemas.microsoft.com/office/drawing/2014/main" id="{8138F730-C11F-F4A7-6F88-9725E2384522}"/>
              </a:ext>
            </a:extLst>
          </p:cNvPr>
          <p:cNvSpPr txBox="1"/>
          <p:nvPr/>
        </p:nvSpPr>
        <p:spPr>
          <a:xfrm>
            <a:off x="3117850" y="9312275"/>
            <a:ext cx="16612240" cy="584775"/>
          </a:xfrm>
          <a:prstGeom prst="rect">
            <a:avLst/>
          </a:prstGeom>
          <a:noFill/>
        </p:spPr>
        <p:txBody>
          <a:bodyPr wrap="none" rtlCol="0">
            <a:spAutoFit/>
          </a:bodyPr>
          <a:lstStyle/>
          <a:p>
            <a:r>
              <a:rPr lang="tr-TR" sz="3200" dirty="0" err="1">
                <a:solidFill>
                  <a:srgbClr val="001F5F"/>
                </a:solidFill>
                <a:latin typeface="+mj-lt"/>
                <a:ea typeface="+mj-ea"/>
              </a:rPr>
              <a:t>EGTM’e</a:t>
            </a:r>
            <a:r>
              <a:rPr lang="tr-TR" sz="3200" dirty="0">
                <a:solidFill>
                  <a:srgbClr val="001F5F"/>
                </a:solidFill>
                <a:latin typeface="+mj-lt"/>
                <a:ea typeface="+mj-ea"/>
              </a:rPr>
              <a:t> yukarıdaki linkten ENKA bilgisayar kullanıcı adı ve şifrenizi kullanarak giriş yapabilirsiniz.</a:t>
            </a:r>
          </a:p>
        </p:txBody>
      </p:sp>
      <p:pic>
        <p:nvPicPr>
          <p:cNvPr id="2" name="Resim 1">
            <a:extLst>
              <a:ext uri="{FF2B5EF4-FFF2-40B4-BE49-F238E27FC236}">
                <a16:creationId xmlns:a16="http://schemas.microsoft.com/office/drawing/2014/main" id="{2D729B47-8D8A-4C24-AD44-6E0CB331280C}"/>
              </a:ext>
            </a:extLst>
          </p:cNvPr>
          <p:cNvPicPr>
            <a:picLocks noChangeAspect="1"/>
          </p:cNvPicPr>
          <p:nvPr/>
        </p:nvPicPr>
        <p:blipFill>
          <a:blip r:embed="rId3"/>
          <a:stretch>
            <a:fillRect/>
          </a:stretch>
        </p:blipFill>
        <p:spPr>
          <a:xfrm>
            <a:off x="3606740" y="2065002"/>
            <a:ext cx="14014853" cy="5621630"/>
          </a:xfrm>
          <a:prstGeom prst="rect">
            <a:avLst/>
          </a:prstGeom>
        </p:spPr>
      </p:pic>
    </p:spTree>
    <p:extLst>
      <p:ext uri="{BB962C8B-B14F-4D97-AF65-F5344CB8AC3E}">
        <p14:creationId xmlns:p14="http://schemas.microsoft.com/office/powerpoint/2010/main" val="379146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İŞİN KONTROLÜ</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3100050" y="1790051"/>
            <a:ext cx="6705600" cy="3046988"/>
          </a:xfrm>
          <a:prstGeom prst="rect">
            <a:avLst/>
          </a:prstGeom>
          <a:noFill/>
        </p:spPr>
        <p:txBody>
          <a:bodyPr wrap="square" rtlCol="0">
            <a:spAutoFit/>
          </a:bodyPr>
          <a:lstStyle/>
          <a:p>
            <a:r>
              <a:rPr lang="tr-TR" sz="3200" dirty="0">
                <a:solidFill>
                  <a:srgbClr val="001F5F"/>
                </a:solidFill>
                <a:latin typeface="+mj-lt"/>
                <a:ea typeface="+mj-ea"/>
              </a:rPr>
              <a:t>Talebinize konu olan işler tamamlandığında, yapılan işin talebi oluşturan kişi tarafından kontrol edilmesi amacıyla, sistem tarafından talebi oluşturan kişiye bilgilendirme e-postası gönderilecektir. </a:t>
            </a:r>
          </a:p>
        </p:txBody>
      </p:sp>
      <p:pic>
        <p:nvPicPr>
          <p:cNvPr id="8" name="Resim 7">
            <a:extLst>
              <a:ext uri="{FF2B5EF4-FFF2-40B4-BE49-F238E27FC236}">
                <a16:creationId xmlns:a16="http://schemas.microsoft.com/office/drawing/2014/main" id="{1C9A4753-32F8-4FAD-9225-E8023BEC1BB1}"/>
              </a:ext>
            </a:extLst>
          </p:cNvPr>
          <p:cNvPicPr>
            <a:picLocks noChangeAspect="1"/>
          </p:cNvPicPr>
          <p:nvPr/>
        </p:nvPicPr>
        <p:blipFill>
          <a:blip r:embed="rId2"/>
          <a:stretch>
            <a:fillRect/>
          </a:stretch>
        </p:blipFill>
        <p:spPr>
          <a:xfrm>
            <a:off x="2976159" y="1790051"/>
            <a:ext cx="9900808" cy="9198624"/>
          </a:xfrm>
          <a:prstGeom prst="rect">
            <a:avLst/>
          </a:prstGeom>
          <a:ln w="3175">
            <a:solidFill>
              <a:schemeClr val="tx1"/>
            </a:solidFill>
          </a:ln>
        </p:spPr>
      </p:pic>
    </p:spTree>
    <p:extLst>
      <p:ext uri="{BB962C8B-B14F-4D97-AF65-F5344CB8AC3E}">
        <p14:creationId xmlns:p14="http://schemas.microsoft.com/office/powerpoint/2010/main" val="265600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İŞİN KONTROLÜ</a:t>
            </a:r>
            <a:endParaRPr lang="tr-TR" sz="3600" dirty="0">
              <a:solidFill>
                <a:srgbClr val="FF0000"/>
              </a:solidFill>
            </a:endParaRPr>
          </a:p>
        </p:txBody>
      </p:sp>
      <p:pic>
        <p:nvPicPr>
          <p:cNvPr id="2" name="Resim 1">
            <a:extLst>
              <a:ext uri="{FF2B5EF4-FFF2-40B4-BE49-F238E27FC236}">
                <a16:creationId xmlns:a16="http://schemas.microsoft.com/office/drawing/2014/main" id="{C6A65934-5334-468B-ADB1-487A14B5F239}"/>
              </a:ext>
            </a:extLst>
          </p:cNvPr>
          <p:cNvPicPr>
            <a:picLocks noChangeAspect="1"/>
          </p:cNvPicPr>
          <p:nvPr/>
        </p:nvPicPr>
        <p:blipFill>
          <a:blip r:embed="rId2"/>
          <a:stretch>
            <a:fillRect/>
          </a:stretch>
        </p:blipFill>
        <p:spPr>
          <a:xfrm>
            <a:off x="2965450" y="1768475"/>
            <a:ext cx="15089083" cy="7315200"/>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13862050" y="8626476"/>
            <a:ext cx="3429000" cy="45719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TextBox 4">
            <a:extLst>
              <a:ext uri="{FF2B5EF4-FFF2-40B4-BE49-F238E27FC236}">
                <a16:creationId xmlns:a16="http://schemas.microsoft.com/office/drawing/2014/main" id="{29F8BE92-0DE6-4430-B093-92FFDA1069D5}"/>
              </a:ext>
            </a:extLst>
          </p:cNvPr>
          <p:cNvSpPr txBox="1"/>
          <p:nvPr/>
        </p:nvSpPr>
        <p:spPr>
          <a:xfrm>
            <a:off x="2813050" y="9511257"/>
            <a:ext cx="16002000" cy="1569660"/>
          </a:xfrm>
          <a:prstGeom prst="rect">
            <a:avLst/>
          </a:prstGeom>
          <a:noFill/>
        </p:spPr>
        <p:txBody>
          <a:bodyPr wrap="square" rtlCol="0">
            <a:spAutoFit/>
          </a:bodyPr>
          <a:lstStyle/>
          <a:p>
            <a:r>
              <a:rPr lang="tr-TR" sz="3200" dirty="0">
                <a:solidFill>
                  <a:srgbClr val="001F5F"/>
                </a:solidFill>
                <a:latin typeface="+mj-lt"/>
                <a:ea typeface="+mj-ea"/>
              </a:rPr>
              <a:t>İşin tamamlandığına dair aldığınız bilgilendirme epostasındaki bağlantıya tıkladığınızda, ilgili ekran açılacaktır. Yapılan işi kontrol ettikten sonra, «</a:t>
            </a:r>
            <a:r>
              <a:rPr lang="tr-TR" sz="3200" b="1" dirty="0">
                <a:solidFill>
                  <a:srgbClr val="001F5F"/>
                </a:solidFill>
                <a:latin typeface="+mj-lt"/>
                <a:ea typeface="+mj-ea"/>
              </a:rPr>
              <a:t>İşlem</a:t>
            </a:r>
            <a:r>
              <a:rPr lang="tr-TR" sz="3200" dirty="0">
                <a:solidFill>
                  <a:srgbClr val="001F5F"/>
                </a:solidFill>
                <a:latin typeface="+mj-lt"/>
                <a:ea typeface="+mj-ea"/>
              </a:rPr>
              <a:t>» bölümündeki </a:t>
            </a:r>
            <a:r>
              <a:rPr lang="tr-TR" sz="3200" b="1" dirty="0">
                <a:solidFill>
                  <a:srgbClr val="001F5F"/>
                </a:solidFill>
                <a:latin typeface="+mj-lt"/>
                <a:ea typeface="+mj-ea"/>
              </a:rPr>
              <a:t>Tamamla</a:t>
            </a:r>
            <a:r>
              <a:rPr lang="tr-TR" sz="3200" dirty="0">
                <a:solidFill>
                  <a:srgbClr val="001F5F"/>
                </a:solidFill>
                <a:latin typeface="+mj-lt"/>
                <a:ea typeface="+mj-ea"/>
              </a:rPr>
              <a:t> veya </a:t>
            </a:r>
            <a:r>
              <a:rPr lang="tr-TR" sz="3200" b="1" dirty="0">
                <a:solidFill>
                  <a:srgbClr val="001F5F"/>
                </a:solidFill>
                <a:latin typeface="+mj-lt"/>
                <a:ea typeface="+mj-ea"/>
              </a:rPr>
              <a:t>Reddet</a:t>
            </a:r>
            <a:r>
              <a:rPr lang="tr-TR" sz="3200" dirty="0">
                <a:solidFill>
                  <a:srgbClr val="001F5F"/>
                </a:solidFill>
                <a:latin typeface="+mj-lt"/>
                <a:ea typeface="+mj-ea"/>
              </a:rPr>
              <a:t> seçeneklerinden uygun olanı seçiniz. </a:t>
            </a:r>
          </a:p>
        </p:txBody>
      </p:sp>
    </p:spTree>
    <p:extLst>
      <p:ext uri="{BB962C8B-B14F-4D97-AF65-F5344CB8AC3E}">
        <p14:creationId xmlns:p14="http://schemas.microsoft.com/office/powerpoint/2010/main" val="367543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İŞİN KONTROLÜ</a:t>
            </a:r>
            <a:endParaRPr lang="tr-TR" sz="3600" dirty="0">
              <a:solidFill>
                <a:srgbClr val="FF0000"/>
              </a:solidFill>
            </a:endParaRPr>
          </a:p>
        </p:txBody>
      </p:sp>
      <p:sp>
        <p:nvSpPr>
          <p:cNvPr id="6" name="TextBox 4">
            <a:extLst>
              <a:ext uri="{FF2B5EF4-FFF2-40B4-BE49-F238E27FC236}">
                <a16:creationId xmlns:a16="http://schemas.microsoft.com/office/drawing/2014/main" id="{29F8BE92-0DE6-4430-B093-92FFDA1069D5}"/>
              </a:ext>
            </a:extLst>
          </p:cNvPr>
          <p:cNvSpPr txBox="1"/>
          <p:nvPr/>
        </p:nvSpPr>
        <p:spPr>
          <a:xfrm>
            <a:off x="2813050" y="9623163"/>
            <a:ext cx="16002000" cy="1569660"/>
          </a:xfrm>
          <a:prstGeom prst="rect">
            <a:avLst/>
          </a:prstGeom>
          <a:noFill/>
        </p:spPr>
        <p:txBody>
          <a:bodyPr wrap="square" rtlCol="0">
            <a:spAutoFit/>
          </a:bodyPr>
          <a:lstStyle/>
          <a:p>
            <a:r>
              <a:rPr lang="tr-TR" sz="3200" dirty="0">
                <a:solidFill>
                  <a:srgbClr val="001F5F"/>
                </a:solidFill>
                <a:latin typeface="+mj-lt"/>
                <a:ea typeface="+mj-ea"/>
              </a:rPr>
              <a:t>Yapılan işin uygun olduğunu düşünüyorsanız, açılan pencerede «</a:t>
            </a:r>
            <a:r>
              <a:rPr lang="tr-TR" sz="3200" b="1" dirty="0">
                <a:solidFill>
                  <a:srgbClr val="001F5F"/>
                </a:solidFill>
                <a:latin typeface="+mj-lt"/>
                <a:ea typeface="+mj-ea"/>
              </a:rPr>
              <a:t>Tamamla</a:t>
            </a:r>
            <a:r>
              <a:rPr lang="tr-TR" sz="3200" dirty="0">
                <a:solidFill>
                  <a:srgbClr val="001F5F"/>
                </a:solidFill>
                <a:latin typeface="+mj-lt"/>
                <a:ea typeface="+mj-ea"/>
              </a:rPr>
              <a:t>» butonuna tıklayarak, onay verebilirsiniz. Bu işlem sonrasında talep kapanacak ve talep durumu «</a:t>
            </a:r>
            <a:r>
              <a:rPr lang="tr-TR" sz="3200" b="1" dirty="0">
                <a:solidFill>
                  <a:srgbClr val="001F5F"/>
                </a:solidFill>
                <a:latin typeface="+mj-lt"/>
                <a:ea typeface="+mj-ea"/>
              </a:rPr>
              <a:t>Kapalı</a:t>
            </a:r>
            <a:r>
              <a:rPr lang="tr-TR" sz="3200" dirty="0">
                <a:solidFill>
                  <a:srgbClr val="001F5F"/>
                </a:solidFill>
                <a:latin typeface="+mj-lt"/>
                <a:ea typeface="+mj-ea"/>
              </a:rPr>
              <a:t>» olarak güncellenecektir. </a:t>
            </a:r>
          </a:p>
        </p:txBody>
      </p:sp>
      <p:pic>
        <p:nvPicPr>
          <p:cNvPr id="8" name="Resim 7">
            <a:extLst>
              <a:ext uri="{FF2B5EF4-FFF2-40B4-BE49-F238E27FC236}">
                <a16:creationId xmlns:a16="http://schemas.microsoft.com/office/drawing/2014/main" id="{D4F34A32-C01E-415C-94BA-593E12E06BDC}"/>
              </a:ext>
            </a:extLst>
          </p:cNvPr>
          <p:cNvPicPr>
            <a:picLocks noChangeAspect="1"/>
          </p:cNvPicPr>
          <p:nvPr/>
        </p:nvPicPr>
        <p:blipFill>
          <a:blip r:embed="rId2"/>
          <a:stretch>
            <a:fillRect/>
          </a:stretch>
        </p:blipFill>
        <p:spPr>
          <a:xfrm>
            <a:off x="2965450" y="1768475"/>
            <a:ext cx="13346862" cy="7848600"/>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12199297" y="5932179"/>
            <a:ext cx="990601" cy="533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7932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İŞİN KONTROLÜ</a:t>
            </a:r>
            <a:endParaRPr lang="tr-TR" sz="3600" dirty="0">
              <a:solidFill>
                <a:srgbClr val="FF0000"/>
              </a:solidFill>
            </a:endParaRPr>
          </a:p>
        </p:txBody>
      </p:sp>
      <p:sp>
        <p:nvSpPr>
          <p:cNvPr id="6" name="TextBox 4">
            <a:extLst>
              <a:ext uri="{FF2B5EF4-FFF2-40B4-BE49-F238E27FC236}">
                <a16:creationId xmlns:a16="http://schemas.microsoft.com/office/drawing/2014/main" id="{29F8BE92-0DE6-4430-B093-92FFDA1069D5}"/>
              </a:ext>
            </a:extLst>
          </p:cNvPr>
          <p:cNvSpPr txBox="1"/>
          <p:nvPr/>
        </p:nvSpPr>
        <p:spPr>
          <a:xfrm>
            <a:off x="2813050" y="9370549"/>
            <a:ext cx="17145000" cy="2062103"/>
          </a:xfrm>
          <a:prstGeom prst="rect">
            <a:avLst/>
          </a:prstGeom>
          <a:noFill/>
        </p:spPr>
        <p:txBody>
          <a:bodyPr wrap="square" rtlCol="0">
            <a:spAutoFit/>
          </a:bodyPr>
          <a:lstStyle/>
          <a:p>
            <a:r>
              <a:rPr lang="tr-TR" sz="3200" dirty="0">
                <a:solidFill>
                  <a:srgbClr val="001F5F"/>
                </a:solidFill>
                <a:latin typeface="+mj-lt"/>
                <a:ea typeface="+mj-ea"/>
              </a:rPr>
              <a:t>Yapılan işin uygun olmadığını düşünüyorsanız, neden uygun olmadığına ilişkin açıklamayı «</a:t>
            </a:r>
            <a:r>
              <a:rPr lang="tr-TR" sz="3200" b="1" dirty="0">
                <a:solidFill>
                  <a:srgbClr val="001F5F"/>
                </a:solidFill>
                <a:latin typeface="+mj-lt"/>
                <a:ea typeface="+mj-ea"/>
              </a:rPr>
              <a:t>Görüş Belirt</a:t>
            </a:r>
            <a:r>
              <a:rPr lang="tr-TR" sz="3200" dirty="0">
                <a:solidFill>
                  <a:srgbClr val="001F5F"/>
                </a:solidFill>
                <a:latin typeface="+mj-lt"/>
                <a:ea typeface="+mj-ea"/>
              </a:rPr>
              <a:t>» alanında belirterek, «</a:t>
            </a:r>
            <a:r>
              <a:rPr lang="tr-TR" sz="3200" b="1" dirty="0">
                <a:solidFill>
                  <a:srgbClr val="001F5F"/>
                </a:solidFill>
                <a:latin typeface="+mj-lt"/>
                <a:ea typeface="+mj-ea"/>
              </a:rPr>
              <a:t>Reddet/</a:t>
            </a:r>
            <a:r>
              <a:rPr lang="tr-TR" sz="3200" b="1" dirty="0" err="1">
                <a:solidFill>
                  <a:srgbClr val="001F5F"/>
                </a:solidFill>
                <a:latin typeface="+mj-lt"/>
                <a:ea typeface="+mj-ea"/>
              </a:rPr>
              <a:t>Reject</a:t>
            </a:r>
            <a:r>
              <a:rPr lang="tr-TR" sz="3200" dirty="0">
                <a:solidFill>
                  <a:srgbClr val="001F5F"/>
                </a:solidFill>
                <a:latin typeface="+mj-lt"/>
                <a:ea typeface="+mj-ea"/>
              </a:rPr>
              <a:t>» butonuna tıklayabilirsiniz. Bu işlem sonrasında, talep durumu «</a:t>
            </a:r>
            <a:r>
              <a:rPr lang="tr-TR" sz="3200" b="1" dirty="0" err="1">
                <a:solidFill>
                  <a:srgbClr val="001F5F"/>
                </a:solidFill>
                <a:latin typeface="+mj-lt"/>
                <a:ea typeface="+mj-ea"/>
              </a:rPr>
              <a:t>Rejected</a:t>
            </a:r>
            <a:r>
              <a:rPr lang="tr-TR" sz="3200" dirty="0">
                <a:solidFill>
                  <a:srgbClr val="001F5F"/>
                </a:solidFill>
                <a:latin typeface="+mj-lt"/>
                <a:ea typeface="+mj-ea"/>
              </a:rPr>
              <a:t>» olarak güncellenecektir. İş uygun hale getirilip, kontrol edilmesi için talebi oluşturan kişiye tekrar gönderilecektir. </a:t>
            </a:r>
          </a:p>
        </p:txBody>
      </p:sp>
      <p:pic>
        <p:nvPicPr>
          <p:cNvPr id="2" name="Resim 1">
            <a:extLst>
              <a:ext uri="{FF2B5EF4-FFF2-40B4-BE49-F238E27FC236}">
                <a16:creationId xmlns:a16="http://schemas.microsoft.com/office/drawing/2014/main" id="{9BFD05E1-51AE-4670-BE0E-5C6C5E12325F}"/>
              </a:ext>
            </a:extLst>
          </p:cNvPr>
          <p:cNvPicPr>
            <a:picLocks noChangeAspect="1"/>
          </p:cNvPicPr>
          <p:nvPr/>
        </p:nvPicPr>
        <p:blipFill>
          <a:blip r:embed="rId2"/>
          <a:stretch>
            <a:fillRect/>
          </a:stretch>
        </p:blipFill>
        <p:spPr>
          <a:xfrm>
            <a:off x="2965450" y="1727223"/>
            <a:ext cx="13032423" cy="7585052"/>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12109450" y="6111875"/>
            <a:ext cx="838200" cy="533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Rectangle 7">
            <a:extLst>
              <a:ext uri="{FF2B5EF4-FFF2-40B4-BE49-F238E27FC236}">
                <a16:creationId xmlns:a16="http://schemas.microsoft.com/office/drawing/2014/main" id="{5B6C2ED1-A2B2-4ABB-85B6-96B4F6C2669C}"/>
              </a:ext>
            </a:extLst>
          </p:cNvPr>
          <p:cNvSpPr/>
          <p:nvPr/>
        </p:nvSpPr>
        <p:spPr>
          <a:xfrm>
            <a:off x="3498850" y="4587875"/>
            <a:ext cx="7924800" cy="1905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36844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3C68-5B42-E0C0-3573-91C7659EBEF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E800944-E567-BF84-3DBE-8E456C0CFFA0}"/>
              </a:ext>
            </a:extLst>
          </p:cNvPr>
          <p:cNvSpPr txBox="1"/>
          <p:nvPr/>
        </p:nvSpPr>
        <p:spPr>
          <a:xfrm>
            <a:off x="3113840" y="7940675"/>
            <a:ext cx="16687800" cy="584775"/>
          </a:xfrm>
          <a:prstGeom prst="rect">
            <a:avLst/>
          </a:prstGeom>
          <a:noFill/>
        </p:spPr>
        <p:txBody>
          <a:bodyPr wrap="square" rtlCol="0">
            <a:spAutoFit/>
          </a:bodyPr>
          <a:lstStyle/>
          <a:p>
            <a:r>
              <a:rPr lang="tr-TR" sz="3200" dirty="0">
                <a:solidFill>
                  <a:srgbClr val="001F5F"/>
                </a:solidFill>
                <a:latin typeface="+mj-lt"/>
                <a:ea typeface="+mj-ea"/>
              </a:rPr>
              <a:t>EGTM ana ekranda taleplerinizin listesini ve durumunu görebilirsiniz.</a:t>
            </a:r>
          </a:p>
        </p:txBody>
      </p:sp>
      <p:pic>
        <p:nvPicPr>
          <p:cNvPr id="4" name="Picture 3">
            <a:extLst>
              <a:ext uri="{FF2B5EF4-FFF2-40B4-BE49-F238E27FC236}">
                <a16:creationId xmlns:a16="http://schemas.microsoft.com/office/drawing/2014/main" id="{6FE2FB74-9C6E-D17E-372E-FB3F6DF39E1A}"/>
              </a:ext>
            </a:extLst>
          </p:cNvPr>
          <p:cNvPicPr>
            <a:picLocks noChangeAspect="1"/>
          </p:cNvPicPr>
          <p:nvPr/>
        </p:nvPicPr>
        <p:blipFill>
          <a:blip r:embed="rId2"/>
          <a:stretch>
            <a:fillRect/>
          </a:stretch>
        </p:blipFill>
        <p:spPr>
          <a:xfrm>
            <a:off x="3113840" y="4810326"/>
            <a:ext cx="1524132" cy="615749"/>
          </a:xfrm>
          <a:prstGeom prst="rect">
            <a:avLst/>
          </a:prstGeom>
        </p:spPr>
      </p:pic>
      <p:sp>
        <p:nvSpPr>
          <p:cNvPr id="8" name="Title 1">
            <a:extLst>
              <a:ext uri="{FF2B5EF4-FFF2-40B4-BE49-F238E27FC236}">
                <a16:creationId xmlns:a16="http://schemas.microsoft.com/office/drawing/2014/main" id="{18B11D92-E4FF-4DF1-A7F9-257E20B42CD6}"/>
              </a:ext>
            </a:extLst>
          </p:cNvPr>
          <p:cNvSpPr>
            <a:spLocks noGrp="1"/>
          </p:cNvSpPr>
          <p:nvPr>
            <p:ph type="title"/>
          </p:nvPr>
        </p:nvSpPr>
        <p:spPr>
          <a:xfrm>
            <a:off x="2965450" y="320675"/>
            <a:ext cx="10292715" cy="1238801"/>
          </a:xfrm>
        </p:spPr>
        <p:txBody>
          <a:bodyPr/>
          <a:lstStyle/>
          <a:p>
            <a:r>
              <a:rPr lang="tr-TR" dirty="0"/>
              <a:t>EGTM KULLANIMI</a:t>
            </a:r>
            <a:br>
              <a:rPr lang="tr-TR" dirty="0"/>
            </a:br>
            <a:r>
              <a:rPr lang="tr-TR" sz="3600" dirty="0"/>
              <a:t>ANA EKRAN</a:t>
            </a:r>
            <a:endParaRPr lang="tr-TR" sz="3600" dirty="0">
              <a:solidFill>
                <a:srgbClr val="FF0000"/>
              </a:solidFill>
            </a:endParaRPr>
          </a:p>
        </p:txBody>
      </p:sp>
      <p:pic>
        <p:nvPicPr>
          <p:cNvPr id="9" name="Resim 8">
            <a:extLst>
              <a:ext uri="{FF2B5EF4-FFF2-40B4-BE49-F238E27FC236}">
                <a16:creationId xmlns:a16="http://schemas.microsoft.com/office/drawing/2014/main" id="{D0345B14-AC25-4AA7-84F3-9F5B12B90F74}"/>
              </a:ext>
            </a:extLst>
          </p:cNvPr>
          <p:cNvPicPr>
            <a:picLocks noChangeAspect="1"/>
          </p:cNvPicPr>
          <p:nvPr/>
        </p:nvPicPr>
        <p:blipFill>
          <a:blip r:embed="rId3"/>
          <a:stretch>
            <a:fillRect/>
          </a:stretch>
        </p:blipFill>
        <p:spPr>
          <a:xfrm>
            <a:off x="2965451" y="1698324"/>
            <a:ext cx="12496800" cy="6061243"/>
          </a:xfrm>
          <a:prstGeom prst="rect">
            <a:avLst/>
          </a:prstGeom>
        </p:spPr>
      </p:pic>
      <p:sp>
        <p:nvSpPr>
          <p:cNvPr id="6" name="TextBox 6">
            <a:extLst>
              <a:ext uri="{FF2B5EF4-FFF2-40B4-BE49-F238E27FC236}">
                <a16:creationId xmlns:a16="http://schemas.microsoft.com/office/drawing/2014/main" id="{05BAE530-547C-448B-A71A-C0E7C17084F4}"/>
              </a:ext>
            </a:extLst>
          </p:cNvPr>
          <p:cNvSpPr txBox="1"/>
          <p:nvPr/>
        </p:nvSpPr>
        <p:spPr>
          <a:xfrm>
            <a:off x="3150195" y="8615819"/>
            <a:ext cx="16687800" cy="2677656"/>
          </a:xfrm>
          <a:prstGeom prst="rect">
            <a:avLst/>
          </a:prstGeom>
          <a:noFill/>
        </p:spPr>
        <p:txBody>
          <a:bodyPr wrap="square" rtlCol="0">
            <a:spAutoFit/>
          </a:bodyPr>
          <a:lstStyle/>
          <a:p>
            <a:r>
              <a:rPr lang="tr-TR" sz="2400" dirty="0">
                <a:solidFill>
                  <a:srgbClr val="001F5F"/>
                </a:solidFill>
                <a:latin typeface="+mj-lt"/>
                <a:ea typeface="+mj-ea"/>
              </a:rPr>
              <a:t>«</a:t>
            </a:r>
            <a:r>
              <a:rPr lang="tr-TR" sz="2400" b="1" dirty="0">
                <a:solidFill>
                  <a:srgbClr val="001F5F"/>
                </a:solidFill>
                <a:latin typeface="+mj-lt"/>
                <a:ea typeface="+mj-ea"/>
              </a:rPr>
              <a:t>Durum</a:t>
            </a:r>
            <a:r>
              <a:rPr lang="tr-TR" sz="2400" dirty="0">
                <a:solidFill>
                  <a:srgbClr val="001F5F"/>
                </a:solidFill>
                <a:latin typeface="+mj-lt"/>
                <a:ea typeface="+mj-ea"/>
              </a:rPr>
              <a:t>» açıklamaları:</a:t>
            </a:r>
          </a:p>
          <a:p>
            <a:pPr marL="342900" indent="-342900">
              <a:buFont typeface="Arial" panose="020B0604020202020204" pitchFamily="34" charset="0"/>
              <a:buChar char="•"/>
            </a:pPr>
            <a:r>
              <a:rPr lang="tr-TR" sz="2400" i="1" dirty="0">
                <a:solidFill>
                  <a:srgbClr val="001F5F"/>
                </a:solidFill>
                <a:latin typeface="+mj-lt"/>
                <a:ea typeface="+mj-ea"/>
              </a:rPr>
              <a:t>OPEN – AÇIK</a:t>
            </a:r>
          </a:p>
          <a:p>
            <a:pPr marL="342900" indent="-342900">
              <a:buFont typeface="Arial" panose="020B0604020202020204" pitchFamily="34" charset="0"/>
              <a:buChar char="•"/>
            </a:pPr>
            <a:r>
              <a:rPr lang="tr-TR" sz="2400" i="1" dirty="0">
                <a:solidFill>
                  <a:srgbClr val="001F5F"/>
                </a:solidFill>
                <a:latin typeface="+mj-lt"/>
                <a:ea typeface="+mj-ea"/>
              </a:rPr>
              <a:t>IN PROGRESS – DEVAM EDİYOR</a:t>
            </a:r>
          </a:p>
          <a:p>
            <a:pPr marL="342900" indent="-342900">
              <a:buFont typeface="Arial" panose="020B0604020202020204" pitchFamily="34" charset="0"/>
              <a:buChar char="•"/>
            </a:pPr>
            <a:r>
              <a:rPr lang="tr-TR" sz="2400" i="1" dirty="0">
                <a:solidFill>
                  <a:srgbClr val="001F5F"/>
                </a:solidFill>
                <a:latin typeface="+mj-lt"/>
                <a:ea typeface="+mj-ea"/>
              </a:rPr>
              <a:t>READY TO CONTROL – KONTROLE HAZIR</a:t>
            </a:r>
          </a:p>
          <a:p>
            <a:pPr marL="342900" indent="-342900">
              <a:buFont typeface="Arial" panose="020B0604020202020204" pitchFamily="34" charset="0"/>
              <a:buChar char="•"/>
            </a:pPr>
            <a:r>
              <a:rPr lang="tr-TR" sz="2400" i="1" dirty="0">
                <a:solidFill>
                  <a:srgbClr val="001F5F"/>
                </a:solidFill>
                <a:latin typeface="+mj-lt"/>
                <a:ea typeface="+mj-ea"/>
              </a:rPr>
              <a:t>PENDING – MALZEME SİPARİŞ AŞAMASINDA</a:t>
            </a:r>
          </a:p>
          <a:p>
            <a:pPr marL="342900" indent="-342900">
              <a:buFont typeface="Arial" panose="020B0604020202020204" pitchFamily="34" charset="0"/>
              <a:buChar char="•"/>
            </a:pPr>
            <a:r>
              <a:rPr lang="tr-TR" sz="2400" i="1" dirty="0">
                <a:solidFill>
                  <a:srgbClr val="001F5F"/>
                </a:solidFill>
                <a:latin typeface="+mj-lt"/>
                <a:ea typeface="+mj-ea"/>
              </a:rPr>
              <a:t>REJECTED – YAPILAN İŞ KABUL EDİLMEDİ</a:t>
            </a:r>
          </a:p>
          <a:p>
            <a:pPr marL="342900" indent="-342900">
              <a:buFont typeface="Arial" panose="020B0604020202020204" pitchFamily="34" charset="0"/>
              <a:buChar char="•"/>
            </a:pPr>
            <a:r>
              <a:rPr lang="tr-TR" sz="2400" i="1" dirty="0">
                <a:solidFill>
                  <a:srgbClr val="001F5F"/>
                </a:solidFill>
                <a:latin typeface="+mj-lt"/>
                <a:ea typeface="+mj-ea"/>
              </a:rPr>
              <a:t>CLOSED – KAPALI</a:t>
            </a:r>
          </a:p>
        </p:txBody>
      </p:sp>
    </p:spTree>
    <p:extLst>
      <p:ext uri="{BB962C8B-B14F-4D97-AF65-F5344CB8AC3E}">
        <p14:creationId xmlns:p14="http://schemas.microsoft.com/office/powerpoint/2010/main" val="331692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FFF2-FD98-35BB-BDEF-962D0DA910F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4D7A1C5-19BF-7E21-8FF0-E6CC66DCF9BD}"/>
              </a:ext>
            </a:extLst>
          </p:cNvPr>
          <p:cNvSpPr txBox="1">
            <a:spLocks/>
          </p:cNvSpPr>
          <p:nvPr/>
        </p:nvSpPr>
        <p:spPr>
          <a:xfrm>
            <a:off x="8147050" y="244475"/>
            <a:ext cx="5943600" cy="577081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endParaRPr lang="tr-TR" dirty="0"/>
          </a:p>
          <a:p>
            <a:endParaRPr lang="tr-TR" dirty="0"/>
          </a:p>
          <a:p>
            <a:endParaRPr lang="tr-TR" dirty="0"/>
          </a:p>
          <a:p>
            <a:endParaRPr lang="tr-TR" dirty="0"/>
          </a:p>
          <a:p>
            <a:endParaRPr lang="tr-TR" dirty="0"/>
          </a:p>
          <a:p>
            <a:endParaRPr lang="tr-TR" dirty="0"/>
          </a:p>
          <a:p>
            <a:r>
              <a:rPr lang="tr-TR" sz="7200" dirty="0"/>
              <a:t>TEŞEKKÜRLER </a:t>
            </a:r>
            <a:br>
              <a:rPr lang="tr-TR" dirty="0"/>
            </a:br>
            <a:endParaRPr lang="tr-TR" sz="3600" dirty="0">
              <a:solidFill>
                <a:srgbClr val="FF0000"/>
              </a:solidFill>
            </a:endParaRPr>
          </a:p>
        </p:txBody>
      </p:sp>
    </p:spTree>
    <p:extLst>
      <p:ext uri="{BB962C8B-B14F-4D97-AF65-F5344CB8AC3E}">
        <p14:creationId xmlns:p14="http://schemas.microsoft.com/office/powerpoint/2010/main" val="92934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136A-B041-F434-E5BE-C4A4368EA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13CC7-C276-28DC-FEC7-F6DEEBE4AD9C}"/>
              </a:ext>
            </a:extLst>
          </p:cNvPr>
          <p:cNvSpPr>
            <a:spLocks noGrp="1"/>
          </p:cNvSpPr>
          <p:nvPr>
            <p:ph type="title"/>
          </p:nvPr>
        </p:nvSpPr>
        <p:spPr>
          <a:xfrm>
            <a:off x="2965450" y="320675"/>
            <a:ext cx="10292715" cy="1238801"/>
          </a:xfrm>
        </p:spPr>
        <p:txBody>
          <a:bodyPr/>
          <a:lstStyle/>
          <a:p>
            <a:r>
              <a:rPr lang="tr-TR" dirty="0"/>
              <a:t>EGTM KULLANIMI </a:t>
            </a:r>
            <a:br>
              <a:rPr lang="tr-TR" dirty="0"/>
            </a:br>
            <a:r>
              <a:rPr lang="tr-TR" sz="3600" dirty="0"/>
              <a:t>YENİ TALEP OLUŞTURMA</a:t>
            </a:r>
            <a:endParaRPr lang="tr-TR" sz="3600" dirty="0">
              <a:solidFill>
                <a:srgbClr val="FF0000"/>
              </a:solidFill>
            </a:endParaRPr>
          </a:p>
        </p:txBody>
      </p:sp>
      <p:sp>
        <p:nvSpPr>
          <p:cNvPr id="4" name="TextBox 3">
            <a:extLst>
              <a:ext uri="{FF2B5EF4-FFF2-40B4-BE49-F238E27FC236}">
                <a16:creationId xmlns:a16="http://schemas.microsoft.com/office/drawing/2014/main" id="{286480E9-B479-D919-017E-7B6FFEACC470}"/>
              </a:ext>
            </a:extLst>
          </p:cNvPr>
          <p:cNvSpPr txBox="1"/>
          <p:nvPr/>
        </p:nvSpPr>
        <p:spPr>
          <a:xfrm>
            <a:off x="2965450" y="6569075"/>
            <a:ext cx="16687800" cy="1077218"/>
          </a:xfrm>
          <a:prstGeom prst="rect">
            <a:avLst/>
          </a:prstGeom>
          <a:noFill/>
        </p:spPr>
        <p:txBody>
          <a:bodyPr wrap="square" rtlCol="0">
            <a:spAutoFit/>
          </a:bodyPr>
          <a:lstStyle/>
          <a:p>
            <a:r>
              <a:rPr lang="tr-TR" sz="3200" dirty="0" err="1">
                <a:solidFill>
                  <a:srgbClr val="001F5F"/>
                </a:solidFill>
                <a:latin typeface="+mj-lt"/>
                <a:ea typeface="+mj-ea"/>
              </a:rPr>
              <a:t>EGTM’e</a:t>
            </a:r>
            <a:r>
              <a:rPr lang="tr-TR" sz="3200" dirty="0">
                <a:solidFill>
                  <a:srgbClr val="001F5F"/>
                </a:solidFill>
                <a:latin typeface="+mj-lt"/>
                <a:ea typeface="+mj-ea"/>
              </a:rPr>
              <a:t> giriş yaptıktan sonra, talebinizi oluşturmak için sağ üst köşede bulunan </a:t>
            </a:r>
            <a:r>
              <a:rPr lang="tr-TR" sz="3200" b="1" dirty="0">
                <a:solidFill>
                  <a:srgbClr val="001F5F"/>
                </a:solidFill>
                <a:latin typeface="+mj-lt"/>
                <a:ea typeface="+mj-ea"/>
              </a:rPr>
              <a:t>«Görev Oluştur» </a:t>
            </a:r>
            <a:r>
              <a:rPr lang="tr-TR" sz="3200" dirty="0">
                <a:solidFill>
                  <a:srgbClr val="001F5F"/>
                </a:solidFill>
                <a:latin typeface="+mj-lt"/>
                <a:ea typeface="+mj-ea"/>
              </a:rPr>
              <a:t>butonuna basınız.</a:t>
            </a:r>
          </a:p>
        </p:txBody>
      </p:sp>
      <p:pic>
        <p:nvPicPr>
          <p:cNvPr id="7" name="Resim 6">
            <a:extLst>
              <a:ext uri="{FF2B5EF4-FFF2-40B4-BE49-F238E27FC236}">
                <a16:creationId xmlns:a16="http://schemas.microsoft.com/office/drawing/2014/main" id="{D27DD998-5D6C-418A-A38B-7FC10884C7BB}"/>
              </a:ext>
            </a:extLst>
          </p:cNvPr>
          <p:cNvPicPr>
            <a:picLocks noChangeAspect="1"/>
          </p:cNvPicPr>
          <p:nvPr/>
        </p:nvPicPr>
        <p:blipFill>
          <a:blip r:embed="rId2"/>
          <a:stretch>
            <a:fillRect/>
          </a:stretch>
        </p:blipFill>
        <p:spPr>
          <a:xfrm>
            <a:off x="2902315" y="2073275"/>
            <a:ext cx="16598535" cy="3352800"/>
          </a:xfrm>
          <a:prstGeom prst="rect">
            <a:avLst/>
          </a:prstGeom>
        </p:spPr>
      </p:pic>
    </p:spTree>
    <p:extLst>
      <p:ext uri="{BB962C8B-B14F-4D97-AF65-F5344CB8AC3E}">
        <p14:creationId xmlns:p14="http://schemas.microsoft.com/office/powerpoint/2010/main" val="15054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D8EFEC-BD5D-AF95-19A3-E963B3B55B0C}"/>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 </a:t>
            </a:r>
            <a:br>
              <a:rPr lang="tr-TR" dirty="0"/>
            </a:br>
            <a:r>
              <a:rPr lang="tr-TR" sz="3600" dirty="0"/>
              <a:t>YENİ TALEP OLUŞTURMA</a:t>
            </a:r>
            <a:endParaRPr lang="tr-TR" sz="3600" dirty="0">
              <a:solidFill>
                <a:srgbClr val="FF0000"/>
              </a:solidFill>
            </a:endParaRPr>
          </a:p>
        </p:txBody>
      </p:sp>
      <p:sp>
        <p:nvSpPr>
          <p:cNvPr id="7" name="TextBox 6">
            <a:extLst>
              <a:ext uri="{FF2B5EF4-FFF2-40B4-BE49-F238E27FC236}">
                <a16:creationId xmlns:a16="http://schemas.microsoft.com/office/drawing/2014/main" id="{395D8DD7-296A-7E21-23DF-3FA5362032B2}"/>
              </a:ext>
            </a:extLst>
          </p:cNvPr>
          <p:cNvSpPr txBox="1"/>
          <p:nvPr/>
        </p:nvSpPr>
        <p:spPr>
          <a:xfrm>
            <a:off x="12719050" y="2759075"/>
            <a:ext cx="6658702" cy="2062103"/>
          </a:xfrm>
          <a:prstGeom prst="rect">
            <a:avLst/>
          </a:prstGeom>
          <a:noFill/>
        </p:spPr>
        <p:txBody>
          <a:bodyPr wrap="square" rtlCol="0">
            <a:spAutoFit/>
          </a:bodyPr>
          <a:lstStyle/>
          <a:p>
            <a:r>
              <a:rPr lang="tr-TR" sz="3200" b="1" dirty="0">
                <a:solidFill>
                  <a:srgbClr val="001F5F"/>
                </a:solidFill>
                <a:latin typeface="+mj-lt"/>
                <a:ea typeface="+mj-ea"/>
              </a:rPr>
              <a:t>Görev Şablonu </a:t>
            </a:r>
            <a:r>
              <a:rPr lang="tr-TR" sz="3200" dirty="0">
                <a:solidFill>
                  <a:srgbClr val="001F5F"/>
                </a:solidFill>
                <a:latin typeface="+mj-lt"/>
                <a:ea typeface="+mj-ea"/>
              </a:rPr>
              <a:t>alanı, kullandığımız formun tipini belirtmektedir. Bu alanda herhangi bir seçim yapmanıza gerek yoktur. </a:t>
            </a:r>
          </a:p>
        </p:txBody>
      </p:sp>
      <p:pic>
        <p:nvPicPr>
          <p:cNvPr id="11" name="Resim 10">
            <a:extLst>
              <a:ext uri="{FF2B5EF4-FFF2-40B4-BE49-F238E27FC236}">
                <a16:creationId xmlns:a16="http://schemas.microsoft.com/office/drawing/2014/main" id="{01DBF4D1-BE18-4BFB-BE6B-E7F1B09CFD56}"/>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12" name="Rectangle 7">
            <a:extLst>
              <a:ext uri="{FF2B5EF4-FFF2-40B4-BE49-F238E27FC236}">
                <a16:creationId xmlns:a16="http://schemas.microsoft.com/office/drawing/2014/main" id="{EAFAB11A-D450-44D9-8D4C-551B6BDBA80B}"/>
              </a:ext>
            </a:extLst>
          </p:cNvPr>
          <p:cNvSpPr/>
          <p:nvPr/>
        </p:nvSpPr>
        <p:spPr>
          <a:xfrm>
            <a:off x="2789782" y="29114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18196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5909-04CB-613F-4124-5DA98C53C67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F32F548-3481-4DD0-B521-F6ED8F543617}"/>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 </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421214FF-FF1E-B5C0-3181-100D7F542A64}"/>
              </a:ext>
            </a:extLst>
          </p:cNvPr>
          <p:cNvSpPr txBox="1"/>
          <p:nvPr/>
        </p:nvSpPr>
        <p:spPr>
          <a:xfrm>
            <a:off x="12795250" y="3146296"/>
            <a:ext cx="7139127" cy="5016758"/>
          </a:xfrm>
          <a:prstGeom prst="rect">
            <a:avLst/>
          </a:prstGeom>
          <a:noFill/>
        </p:spPr>
        <p:txBody>
          <a:bodyPr wrap="square" rtlCol="0">
            <a:spAutoFit/>
          </a:bodyPr>
          <a:lstStyle/>
          <a:p>
            <a:r>
              <a:rPr lang="tr-TR" sz="3200" b="1" dirty="0">
                <a:solidFill>
                  <a:srgbClr val="001F5F"/>
                </a:solidFill>
                <a:latin typeface="+mj-lt"/>
                <a:ea typeface="+mj-ea"/>
              </a:rPr>
              <a:t>Başlık</a:t>
            </a:r>
            <a:r>
              <a:rPr lang="tr-TR" sz="3200" dirty="0">
                <a:solidFill>
                  <a:srgbClr val="001F5F"/>
                </a:solidFill>
                <a:latin typeface="+mj-lt"/>
                <a:ea typeface="+mj-ea"/>
              </a:rPr>
              <a:t> alanında, talebinizi başlık formatında tanımlayınız. </a:t>
            </a:r>
          </a:p>
          <a:p>
            <a:endParaRPr lang="tr-TR" sz="3200" dirty="0">
              <a:solidFill>
                <a:srgbClr val="001F5F"/>
              </a:solidFill>
              <a:latin typeface="+mj-lt"/>
              <a:ea typeface="+mj-ea"/>
            </a:endParaRPr>
          </a:p>
          <a:p>
            <a:r>
              <a:rPr lang="tr-TR" sz="3200" dirty="0">
                <a:solidFill>
                  <a:srgbClr val="001F5F"/>
                </a:solidFill>
                <a:latin typeface="+mj-lt"/>
                <a:ea typeface="+mj-ea"/>
              </a:rPr>
              <a:t>Örneğin;</a:t>
            </a:r>
            <a:r>
              <a:rPr lang="tr-TR" sz="3200" b="1" dirty="0">
                <a:solidFill>
                  <a:srgbClr val="001F5F"/>
                </a:solidFill>
                <a:latin typeface="+mj-lt"/>
                <a:ea typeface="+mj-ea"/>
              </a:rPr>
              <a:t> </a:t>
            </a:r>
            <a:r>
              <a:rPr lang="tr-TR" sz="3200" dirty="0">
                <a:solidFill>
                  <a:srgbClr val="001F5F"/>
                </a:solidFill>
                <a:latin typeface="+mj-lt"/>
                <a:ea typeface="+mj-ea"/>
              </a:rPr>
              <a:t>Klima arızası, su sızıntısı, soyunma odası dolap arızası, duş başlığı montajı, kapı arızası, kapı menteşesi onarımı, duvar boyası, aydınlatma armatürü arızası, malzeme taşıma talebi, açık alanlarda temizlik, peyzaj talebi, teknik destek talebi, vb. </a:t>
            </a:r>
          </a:p>
        </p:txBody>
      </p:sp>
      <p:pic>
        <p:nvPicPr>
          <p:cNvPr id="11" name="Resim 10">
            <a:extLst>
              <a:ext uri="{FF2B5EF4-FFF2-40B4-BE49-F238E27FC236}">
                <a16:creationId xmlns:a16="http://schemas.microsoft.com/office/drawing/2014/main" id="{774DDC7E-8E5F-4E54-AB44-CE1FDF4B8276}"/>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12" name="Rectangle 7">
            <a:extLst>
              <a:ext uri="{FF2B5EF4-FFF2-40B4-BE49-F238E27FC236}">
                <a16:creationId xmlns:a16="http://schemas.microsoft.com/office/drawing/2014/main" id="{BC28A301-1E5A-41C7-B2F8-4974B13BD67A}"/>
              </a:ext>
            </a:extLst>
          </p:cNvPr>
          <p:cNvSpPr/>
          <p:nvPr/>
        </p:nvSpPr>
        <p:spPr>
          <a:xfrm>
            <a:off x="2789782" y="3312571"/>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3144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3884960"/>
            <a:ext cx="7256358" cy="3539430"/>
          </a:xfrm>
          <a:prstGeom prst="rect">
            <a:avLst/>
          </a:prstGeom>
          <a:noFill/>
        </p:spPr>
        <p:txBody>
          <a:bodyPr wrap="square" rtlCol="0">
            <a:spAutoFit/>
          </a:bodyPr>
          <a:lstStyle/>
          <a:p>
            <a:r>
              <a:rPr lang="tr-TR" sz="3200" b="1" dirty="0">
                <a:solidFill>
                  <a:srgbClr val="001F5F"/>
                </a:solidFill>
                <a:latin typeface="+mj-lt"/>
                <a:ea typeface="+mj-ea"/>
              </a:rPr>
              <a:t>Bildirim Tipi</a:t>
            </a:r>
            <a:r>
              <a:rPr lang="tr-TR" sz="3200" dirty="0">
                <a:solidFill>
                  <a:srgbClr val="001F5F"/>
                </a:solidFill>
                <a:latin typeface="+mj-lt"/>
                <a:ea typeface="+mj-ea"/>
              </a:rPr>
              <a:t> alanında, oluşturduğunuz görevin mevcut seçeneklerden hangisine uygun olduğunu seçiniz.</a:t>
            </a:r>
          </a:p>
          <a:p>
            <a:pPr marL="457200" indent="-457200">
              <a:buFontTx/>
              <a:buChar char="-"/>
            </a:pPr>
            <a:r>
              <a:rPr lang="tr-TR" sz="3200" dirty="0">
                <a:solidFill>
                  <a:srgbClr val="001F5F"/>
                </a:solidFill>
                <a:latin typeface="+mj-lt"/>
                <a:ea typeface="+mj-ea"/>
              </a:rPr>
              <a:t>Arıza</a:t>
            </a:r>
          </a:p>
          <a:p>
            <a:pPr marL="457200" indent="-457200">
              <a:buFontTx/>
              <a:buChar char="-"/>
            </a:pPr>
            <a:r>
              <a:rPr lang="tr-TR" sz="3200" dirty="0">
                <a:solidFill>
                  <a:srgbClr val="001F5F"/>
                </a:solidFill>
                <a:latin typeface="+mj-lt"/>
                <a:ea typeface="+mj-ea"/>
              </a:rPr>
              <a:t>Talep</a:t>
            </a:r>
          </a:p>
          <a:p>
            <a:pPr marL="457200" indent="-457200">
              <a:buFontTx/>
              <a:buChar char="-"/>
            </a:pPr>
            <a:r>
              <a:rPr lang="tr-TR" sz="3200" dirty="0">
                <a:solidFill>
                  <a:srgbClr val="001F5F"/>
                </a:solidFill>
                <a:latin typeface="+mj-lt"/>
                <a:ea typeface="+mj-ea"/>
              </a:rPr>
              <a:t>Öneri</a:t>
            </a:r>
          </a:p>
          <a:p>
            <a:pPr marL="457200" indent="-457200">
              <a:buFontTx/>
              <a:buChar char="-"/>
            </a:pPr>
            <a:r>
              <a:rPr lang="tr-TR" sz="3200" dirty="0">
                <a:solidFill>
                  <a:srgbClr val="001F5F"/>
                </a:solidFill>
                <a:latin typeface="+mj-lt"/>
                <a:ea typeface="+mj-ea"/>
              </a:rPr>
              <a:t>Diğer</a:t>
            </a:r>
          </a:p>
        </p:txBody>
      </p:sp>
      <p:pic>
        <p:nvPicPr>
          <p:cNvPr id="10" name="Resim 9">
            <a:extLst>
              <a:ext uri="{FF2B5EF4-FFF2-40B4-BE49-F238E27FC236}">
                <a16:creationId xmlns:a16="http://schemas.microsoft.com/office/drawing/2014/main" id="{7D0EE66D-8BBB-4825-9974-9532F0DF3038}"/>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11" name="Rectangle 7">
            <a:extLst>
              <a:ext uri="{FF2B5EF4-FFF2-40B4-BE49-F238E27FC236}">
                <a16:creationId xmlns:a16="http://schemas.microsoft.com/office/drawing/2014/main" id="{866263BB-BFDC-4669-9587-AECD89D17136}"/>
              </a:ext>
            </a:extLst>
          </p:cNvPr>
          <p:cNvSpPr/>
          <p:nvPr/>
        </p:nvSpPr>
        <p:spPr>
          <a:xfrm>
            <a:off x="2789782" y="40544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91198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4283075"/>
            <a:ext cx="7015378" cy="3539430"/>
          </a:xfrm>
          <a:prstGeom prst="rect">
            <a:avLst/>
          </a:prstGeom>
          <a:noFill/>
        </p:spPr>
        <p:txBody>
          <a:bodyPr wrap="square" rtlCol="0">
            <a:spAutoFit/>
          </a:bodyPr>
          <a:lstStyle/>
          <a:p>
            <a:r>
              <a:rPr lang="tr-TR" sz="3200" b="1" dirty="0">
                <a:solidFill>
                  <a:srgbClr val="001F5F"/>
                </a:solidFill>
                <a:latin typeface="+mj-lt"/>
                <a:ea typeface="+mj-ea"/>
              </a:rPr>
              <a:t>Sınıflandırma </a:t>
            </a:r>
            <a:r>
              <a:rPr lang="tr-TR" sz="3200" dirty="0">
                <a:solidFill>
                  <a:srgbClr val="001F5F"/>
                </a:solidFill>
                <a:latin typeface="+mj-lt"/>
                <a:ea typeface="+mj-ea"/>
              </a:rPr>
              <a:t>alanında, talebinizin iş süreçlerinize olan etkisini ve </a:t>
            </a:r>
            <a:r>
              <a:rPr lang="tr-TR" sz="3200" dirty="0" err="1">
                <a:solidFill>
                  <a:srgbClr val="001F5F"/>
                </a:solidFill>
                <a:latin typeface="+mj-lt"/>
                <a:ea typeface="+mj-ea"/>
              </a:rPr>
              <a:t>aciliyet</a:t>
            </a:r>
            <a:r>
              <a:rPr lang="tr-TR" sz="3200" dirty="0">
                <a:solidFill>
                  <a:srgbClr val="001F5F"/>
                </a:solidFill>
                <a:latin typeface="+mj-lt"/>
                <a:ea typeface="+mj-ea"/>
              </a:rPr>
              <a:t> durumunu dikkate alarak, sınıfını belirleyiniz.</a:t>
            </a:r>
          </a:p>
          <a:p>
            <a:pPr marL="457200" indent="-457200">
              <a:buFontTx/>
              <a:buChar char="-"/>
            </a:pPr>
            <a:r>
              <a:rPr lang="tr-TR" sz="3200" dirty="0">
                <a:solidFill>
                  <a:srgbClr val="001F5F"/>
                </a:solidFill>
                <a:latin typeface="+mj-lt"/>
                <a:ea typeface="+mj-ea"/>
              </a:rPr>
              <a:t>Yüksek</a:t>
            </a:r>
          </a:p>
          <a:p>
            <a:pPr marL="457200" indent="-457200">
              <a:buFontTx/>
              <a:buChar char="-"/>
            </a:pPr>
            <a:r>
              <a:rPr lang="tr-TR" sz="3200" dirty="0">
                <a:solidFill>
                  <a:srgbClr val="001F5F"/>
                </a:solidFill>
                <a:latin typeface="+mj-lt"/>
                <a:ea typeface="+mj-ea"/>
              </a:rPr>
              <a:t>Orta</a:t>
            </a:r>
          </a:p>
          <a:p>
            <a:pPr marL="457200" indent="-457200">
              <a:buFontTx/>
              <a:buChar char="-"/>
            </a:pPr>
            <a:r>
              <a:rPr lang="tr-TR" sz="3200" dirty="0">
                <a:solidFill>
                  <a:srgbClr val="001F5F"/>
                </a:solidFill>
                <a:latin typeface="+mj-lt"/>
                <a:ea typeface="+mj-ea"/>
              </a:rPr>
              <a:t>Düşük</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813051" y="44354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11212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4664075"/>
            <a:ext cx="7015378" cy="1077218"/>
          </a:xfrm>
          <a:prstGeom prst="rect">
            <a:avLst/>
          </a:prstGeom>
          <a:noFill/>
        </p:spPr>
        <p:txBody>
          <a:bodyPr wrap="square" rtlCol="0">
            <a:spAutoFit/>
          </a:bodyPr>
          <a:lstStyle/>
          <a:p>
            <a:r>
              <a:rPr lang="tr-TR" sz="3200" b="1" dirty="0">
                <a:solidFill>
                  <a:srgbClr val="001F5F"/>
                </a:solidFill>
                <a:latin typeface="+mj-lt"/>
                <a:ea typeface="+mj-ea"/>
              </a:rPr>
              <a:t>Bildirim Tarihi </a:t>
            </a:r>
            <a:r>
              <a:rPr lang="tr-TR" sz="3200" dirty="0">
                <a:solidFill>
                  <a:srgbClr val="001F5F"/>
                </a:solidFill>
                <a:latin typeface="+mj-lt"/>
                <a:ea typeface="+mj-ea"/>
              </a:rPr>
              <a:t>alanında, talebinizi oluşturduğunuz tarihi seçiniz.</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4816475"/>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75534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0673-00BD-DB14-642E-6615B20ED6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070EE1-0E38-60BA-B49E-7EE68177949F}"/>
              </a:ext>
            </a:extLst>
          </p:cNvPr>
          <p:cNvSpPr txBox="1">
            <a:spLocks/>
          </p:cNvSpPr>
          <p:nvPr/>
        </p:nvSpPr>
        <p:spPr>
          <a:xfrm>
            <a:off x="2965450" y="320675"/>
            <a:ext cx="10292715" cy="1238801"/>
          </a:xfrm>
          <a:prstGeom prst="rect">
            <a:avLst/>
          </a:prstGeom>
        </p:spPr>
        <p:txBody>
          <a:bodyPr wrap="square" lIns="0" tIns="0" rIns="0" bIns="0">
            <a:spAutoFit/>
          </a:bodyPr>
          <a:lstStyle>
            <a:lvl1pPr>
              <a:defRPr sz="4450" b="1" i="0">
                <a:solidFill>
                  <a:srgbClr val="001F5F"/>
                </a:solidFill>
                <a:latin typeface="Tw Cen MT"/>
                <a:ea typeface="+mj-ea"/>
                <a:cs typeface="Tw Cen MT"/>
              </a:defRPr>
            </a:lvl1pPr>
          </a:lstStyle>
          <a:p>
            <a:r>
              <a:rPr lang="tr-TR" dirty="0"/>
              <a:t>EGTM KULLANIMI</a:t>
            </a:r>
            <a:br>
              <a:rPr lang="tr-TR" dirty="0"/>
            </a:br>
            <a:r>
              <a:rPr lang="tr-TR" sz="3600" dirty="0"/>
              <a:t>YENİ TALEP OLUŞTURMA</a:t>
            </a:r>
            <a:endParaRPr lang="tr-TR" sz="3600" dirty="0">
              <a:solidFill>
                <a:srgbClr val="FF0000"/>
              </a:solidFill>
            </a:endParaRPr>
          </a:p>
        </p:txBody>
      </p:sp>
      <p:sp>
        <p:nvSpPr>
          <p:cNvPr id="5" name="TextBox 4">
            <a:extLst>
              <a:ext uri="{FF2B5EF4-FFF2-40B4-BE49-F238E27FC236}">
                <a16:creationId xmlns:a16="http://schemas.microsoft.com/office/drawing/2014/main" id="{811BBF64-C0E1-AFA0-9CFC-2CD5FE93BEF3}"/>
              </a:ext>
            </a:extLst>
          </p:cNvPr>
          <p:cNvSpPr txBox="1"/>
          <p:nvPr/>
        </p:nvSpPr>
        <p:spPr>
          <a:xfrm>
            <a:off x="12795250" y="5078534"/>
            <a:ext cx="7015378" cy="1569660"/>
          </a:xfrm>
          <a:prstGeom prst="rect">
            <a:avLst/>
          </a:prstGeom>
          <a:noFill/>
        </p:spPr>
        <p:txBody>
          <a:bodyPr wrap="square" rtlCol="0">
            <a:spAutoFit/>
          </a:bodyPr>
          <a:lstStyle/>
          <a:p>
            <a:r>
              <a:rPr lang="tr-TR" sz="3200" b="1" dirty="0">
                <a:solidFill>
                  <a:srgbClr val="001F5F"/>
                </a:solidFill>
                <a:latin typeface="+mj-lt"/>
                <a:ea typeface="+mj-ea"/>
              </a:rPr>
              <a:t>Bildirime Konu Olan Birim </a:t>
            </a:r>
            <a:r>
              <a:rPr lang="tr-TR" sz="3200" dirty="0">
                <a:solidFill>
                  <a:srgbClr val="001F5F"/>
                </a:solidFill>
                <a:latin typeface="+mj-lt"/>
                <a:ea typeface="+mj-ea"/>
              </a:rPr>
              <a:t>alanında, talebinizin hangi birim ile ilişkili olduğunu seçiniz.</a:t>
            </a:r>
          </a:p>
        </p:txBody>
      </p:sp>
      <p:pic>
        <p:nvPicPr>
          <p:cNvPr id="6" name="Resim 5">
            <a:extLst>
              <a:ext uri="{FF2B5EF4-FFF2-40B4-BE49-F238E27FC236}">
                <a16:creationId xmlns:a16="http://schemas.microsoft.com/office/drawing/2014/main" id="{1FBBE806-DB4E-4106-84F7-624589C94C55}"/>
              </a:ext>
            </a:extLst>
          </p:cNvPr>
          <p:cNvPicPr>
            <a:picLocks noChangeAspect="1"/>
          </p:cNvPicPr>
          <p:nvPr/>
        </p:nvPicPr>
        <p:blipFill>
          <a:blip r:embed="rId2"/>
          <a:stretch>
            <a:fillRect/>
          </a:stretch>
        </p:blipFill>
        <p:spPr>
          <a:xfrm>
            <a:off x="2965450" y="1883995"/>
            <a:ext cx="9478464" cy="8418879"/>
          </a:xfrm>
          <a:prstGeom prst="rect">
            <a:avLst/>
          </a:prstGeom>
        </p:spPr>
      </p:pic>
      <p:sp>
        <p:nvSpPr>
          <p:cNvPr id="7" name="Rectangle 7">
            <a:extLst>
              <a:ext uri="{FF2B5EF4-FFF2-40B4-BE49-F238E27FC236}">
                <a16:creationId xmlns:a16="http://schemas.microsoft.com/office/drawing/2014/main" id="{BDE9E0B6-D626-499D-9FD9-AB3DE6C215B9}"/>
              </a:ext>
            </a:extLst>
          </p:cNvPr>
          <p:cNvSpPr/>
          <p:nvPr/>
        </p:nvSpPr>
        <p:spPr>
          <a:xfrm>
            <a:off x="2789782" y="5236143"/>
            <a:ext cx="9829800" cy="381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582407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3007</TotalTime>
  <Words>833</Words>
  <Application>Microsoft Office PowerPoint</Application>
  <PresentationFormat>Özel</PresentationFormat>
  <Paragraphs>91</Paragraphs>
  <Slides>25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Aptos</vt:lpstr>
      <vt:lpstr>Arial</vt:lpstr>
      <vt:lpstr>Calibri</vt:lpstr>
      <vt:lpstr>Tw Cen MT</vt:lpstr>
      <vt:lpstr>Wingdings</vt:lpstr>
      <vt:lpstr>Office Theme</vt:lpstr>
      <vt:lpstr>EGTM NEDİR?</vt:lpstr>
      <vt:lpstr>EGTM KULLANIMI EGTM’E ERİŞİM</vt:lpstr>
      <vt:lpstr>EGTM KULLANIMI  YENİ TALEP OLUŞTURMA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EGTM KULLANIMI ANA EKRAN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keywords>ClassificationData:&lt;Classification:Internal and Selected External Distribution (Level 3)&gt;</cp:keywords>
  <cp:lastModifiedBy>Öner Koyudemir</cp:lastModifiedBy>
  <cp:revision>107</cp:revision>
  <dcterms:created xsi:type="dcterms:W3CDTF">2025-02-15T21:06:09Z</dcterms:created>
  <dcterms:modified xsi:type="dcterms:W3CDTF">2025-10-07T14:51:31Z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 and Selected External Distribution (Level 3)</vt:lpwstr>
  </property>
  <property fmtid="{D5CDD505-2E9C-101B-9397-08002B2CF9AE}" pid="3" name="ClassificationDate">
    <vt:lpwstr>10.02.2025 15:34:35</vt:lpwstr>
  </property>
  <property fmtid="{D5CDD505-2E9C-101B-9397-08002B2CF9AE}" pid="4" name="ClassificationGUID">
    <vt:lpwstr>{a9819129-1cbc-470b-8e45-f50e68ba79a1}</vt:lpwstr>
  </property>
  <property fmtid="{D5CDD505-2E9C-101B-9397-08002B2CF9AE}" pid="5" name="ClassificationHost">
    <vt:lpwstr>TIMUCINONES-PC.ENKA.COM</vt:lpwstr>
  </property>
  <property fmtid="{D5CDD505-2E9C-101B-9397-08002B2CF9AE}" pid="6" name="ClassifiedBy">
    <vt:lpwstr>ENKA\tones</vt:lpwstr>
  </property>
  <property fmtid="{D5CDD505-2E9C-101B-9397-08002B2CF9AE}" pid="7" name="Created">
    <vt:filetime>2025-02-11T00:00:00Z</vt:filetime>
  </property>
  <property fmtid="{D5CDD505-2E9C-101B-9397-08002B2CF9AE}" pid="8" name="Creator">
    <vt:lpwstr>Acrobat PDFMaker 24 for PowerPoint</vt:lpwstr>
  </property>
  <property fmtid="{D5CDD505-2E9C-101B-9397-08002B2CF9AE}" pid="9" name="LastSaved">
    <vt:filetime>2025-02-15T00:00:00Z</vt:filetime>
  </property>
  <property fmtid="{D5CDD505-2E9C-101B-9397-08002B2CF9AE}" pid="10" name="Producer">
    <vt:lpwstr>Adobe PDF Library 24.5.175</vt:lpwstr>
  </property>
  <property fmtid="{D5CDD505-2E9C-101B-9397-08002B2CF9AE}" pid="11" name="_LCID">
    <vt:lpwstr>1055</vt:lpwstr>
  </property>
  <property fmtid="{D5CDD505-2E9C-101B-9397-08002B2CF9AE}" pid="12" name="_Version">
    <vt:lpwstr>12.0.4518</vt:lpwstr>
  </property>
</Properties>
</file>