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8" r:id="rId3"/>
    <p:sldId id="259" r:id="rId4"/>
    <p:sldId id="260" r:id="rId5"/>
    <p:sldId id="262" r:id="rId6"/>
    <p:sldId id="264" r:id="rId7"/>
    <p:sldId id="267" r:id="rId8"/>
    <p:sldId id="268" r:id="rId9"/>
    <p:sldId id="269" r:id="rId10"/>
    <p:sldId id="266" r:id="rId11"/>
  </p:sldIdLst>
  <p:sldSz cx="24384000" cy="13716000"/>
  <p:notesSz cx="6797675" cy="9926638"/>
  <p:defaultTextStyle>
    <a:lvl1pPr algn="ctr" defTabSz="584169">
      <a:defRPr sz="5100">
        <a:latin typeface="+mn-lt"/>
        <a:ea typeface="+mn-ea"/>
        <a:cs typeface="+mn-cs"/>
        <a:sym typeface="Helvetica Light"/>
      </a:defRPr>
    </a:lvl1pPr>
    <a:lvl2pPr indent="228589" algn="ctr" defTabSz="584169">
      <a:defRPr sz="5100">
        <a:latin typeface="+mn-lt"/>
        <a:ea typeface="+mn-ea"/>
        <a:cs typeface="+mn-cs"/>
        <a:sym typeface="Helvetica Light"/>
      </a:defRPr>
    </a:lvl2pPr>
    <a:lvl3pPr indent="457178" algn="ctr" defTabSz="584169">
      <a:defRPr sz="5100">
        <a:latin typeface="+mn-lt"/>
        <a:ea typeface="+mn-ea"/>
        <a:cs typeface="+mn-cs"/>
        <a:sym typeface="Helvetica Light"/>
      </a:defRPr>
    </a:lvl3pPr>
    <a:lvl4pPr indent="685767" algn="ctr" defTabSz="584169">
      <a:defRPr sz="5100">
        <a:latin typeface="+mn-lt"/>
        <a:ea typeface="+mn-ea"/>
        <a:cs typeface="+mn-cs"/>
        <a:sym typeface="Helvetica Light"/>
      </a:defRPr>
    </a:lvl4pPr>
    <a:lvl5pPr indent="914353" algn="ctr" defTabSz="584169">
      <a:defRPr sz="5100">
        <a:latin typeface="+mn-lt"/>
        <a:ea typeface="+mn-ea"/>
        <a:cs typeface="+mn-cs"/>
        <a:sym typeface="Helvetica Light"/>
      </a:defRPr>
    </a:lvl5pPr>
    <a:lvl6pPr indent="1142942" algn="ctr" defTabSz="584169">
      <a:defRPr sz="5100">
        <a:latin typeface="+mn-lt"/>
        <a:ea typeface="+mn-ea"/>
        <a:cs typeface="+mn-cs"/>
        <a:sym typeface="Helvetica Light"/>
      </a:defRPr>
    </a:lvl6pPr>
    <a:lvl7pPr indent="1371531" algn="ctr" defTabSz="584169">
      <a:defRPr sz="5100">
        <a:latin typeface="+mn-lt"/>
        <a:ea typeface="+mn-ea"/>
        <a:cs typeface="+mn-cs"/>
        <a:sym typeface="Helvetica Light"/>
      </a:defRPr>
    </a:lvl7pPr>
    <a:lvl8pPr indent="1600120" algn="ctr" defTabSz="584169">
      <a:defRPr sz="5100">
        <a:latin typeface="+mn-lt"/>
        <a:ea typeface="+mn-ea"/>
        <a:cs typeface="+mn-cs"/>
        <a:sym typeface="Helvetica Light"/>
      </a:defRPr>
    </a:lvl8pPr>
    <a:lvl9pPr indent="1828709" algn="ctr" defTabSz="584169">
      <a:defRPr sz="5100">
        <a:latin typeface="+mn-lt"/>
        <a:ea typeface="+mn-ea"/>
        <a:cs typeface="+mn-cs"/>
        <a:sym typeface="Helvetica Light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66CCFF"/>
    <a:srgbClr val="1D428A"/>
    <a:srgbClr val="012169"/>
    <a:srgbClr val="009CDE"/>
    <a:srgbClr val="EECB2B"/>
    <a:srgbClr val="4B4B4D"/>
    <a:srgbClr val="D85225"/>
    <a:srgbClr val="051754"/>
    <a:srgbClr val="FFA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398CCE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365C0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5AC831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00882B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E6E3D7"/>
          </a:solidFill>
        </a:fill>
      </a:tcStyle>
    </a:wholeTbl>
    <a:band2H>
      <a:tcTxStyle/>
      <a:tcStyle>
        <a:tcBdr/>
        <a:fill>
          <a:solidFill>
            <a:srgbClr val="C3C2C2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09C99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97764E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CE5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5E779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D0D1D2"/>
          </a:solidFill>
        </a:fill>
      </a:tcStyle>
    </a:wholeTbl>
    <a:band2H>
      <a:tcTxStyle/>
      <a:tcStyle>
        <a:tcBdr/>
        <a:fill>
          <a:solidFill>
            <a:srgbClr val="DEDED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76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909398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67C85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"/>
          <a:ea typeface="Helvetica"/>
          <a:cs typeface="Helvetica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2D5ABB26-0587-4C30-8999-92F81FD0307C}" styleName="Stil Yok, Kılavuz Yok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Açık Stil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Açık Stil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Açık Stil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44" d="100"/>
          <a:sy n="44" d="100"/>
        </p:scale>
        <p:origin x="222" y="30"/>
      </p:cViewPr>
      <p:guideLst>
        <p:guide orient="horz" pos="4320"/>
        <p:guide pos="76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1C3A09-ADA4-9749-89ED-601A3F5F6D3B}" type="datetimeFigureOut">
              <a:rPr lang="en-US" smtClean="0"/>
              <a:pPr/>
              <a:t>9/26/2018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967010-2FE3-2F4E-B77C-E9F0BFEAA6D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2823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28" name="Shape 28"/>
          <p:cNvSpPr>
            <a:spLocks noGrp="1"/>
          </p:cNvSpPr>
          <p:nvPr>
            <p:ph type="body" sz="quarter" idx="1"/>
          </p:nvPr>
        </p:nvSpPr>
        <p:spPr>
          <a:xfrm>
            <a:off x="906357" y="4715153"/>
            <a:ext cx="4984962" cy="4466987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536470395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1pPr>
    <a:lvl2pPr indent="228589"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2pPr>
    <a:lvl3pPr indent="457178"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3pPr>
    <a:lvl4pPr indent="685767"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4pPr>
    <a:lvl5pPr indent="914353"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5pPr>
    <a:lvl6pPr indent="1142942"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6pPr>
    <a:lvl7pPr indent="1371531"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7pPr>
    <a:lvl8pPr indent="1600120"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8pPr>
    <a:lvl9pPr indent="1828709" defTabSz="457178">
      <a:lnSpc>
        <a:spcPct val="125000"/>
      </a:lnSpc>
      <a:defRPr sz="3200">
        <a:latin typeface="Avenir Roman"/>
        <a:ea typeface="Avenir Roman"/>
        <a:cs typeface="Avenir Roman"/>
        <a:sym typeface="Avenir Roman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973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63928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897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315175" y="6923088"/>
            <a:ext cx="10548000" cy="54000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522800" y="6923088"/>
            <a:ext cx="10548000" cy="54000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12315175" y="1270116"/>
            <a:ext cx="10548000" cy="54000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1522800" y="1270116"/>
            <a:ext cx="10548000" cy="5400000"/>
          </a:xfrm>
          <a:prstGeom prst="rect">
            <a:avLst/>
          </a:prstGeom>
        </p:spPr>
        <p:txBody>
          <a:bodyPr vert="horz"/>
          <a:lstStyle/>
          <a:p>
            <a:endParaRPr lang="en-US" dirty="0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61B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med"/>
  <p:txStyles>
    <p:titleStyle>
      <a:lvl1pPr algn="ctr" defTabSz="584169">
        <a:defRPr sz="11200">
          <a:latin typeface="+mn-lt"/>
          <a:ea typeface="+mn-ea"/>
          <a:cs typeface="+mn-cs"/>
          <a:sym typeface="Helvetica Light"/>
        </a:defRPr>
      </a:lvl1pPr>
      <a:lvl2pPr indent="228589" algn="ctr" defTabSz="584169">
        <a:defRPr sz="11200">
          <a:latin typeface="+mn-lt"/>
          <a:ea typeface="+mn-ea"/>
          <a:cs typeface="+mn-cs"/>
          <a:sym typeface="Helvetica Light"/>
        </a:defRPr>
      </a:lvl2pPr>
      <a:lvl3pPr indent="457178" algn="ctr" defTabSz="584169">
        <a:defRPr sz="11200">
          <a:latin typeface="+mn-lt"/>
          <a:ea typeface="+mn-ea"/>
          <a:cs typeface="+mn-cs"/>
          <a:sym typeface="Helvetica Light"/>
        </a:defRPr>
      </a:lvl3pPr>
      <a:lvl4pPr indent="685767" algn="ctr" defTabSz="584169">
        <a:defRPr sz="11200">
          <a:latin typeface="+mn-lt"/>
          <a:ea typeface="+mn-ea"/>
          <a:cs typeface="+mn-cs"/>
          <a:sym typeface="Helvetica Light"/>
        </a:defRPr>
      </a:lvl4pPr>
      <a:lvl5pPr indent="914353" algn="ctr" defTabSz="584169">
        <a:defRPr sz="11200">
          <a:latin typeface="+mn-lt"/>
          <a:ea typeface="+mn-ea"/>
          <a:cs typeface="+mn-cs"/>
          <a:sym typeface="Helvetica Light"/>
        </a:defRPr>
      </a:lvl5pPr>
      <a:lvl6pPr indent="1142942" algn="ctr" defTabSz="584169">
        <a:defRPr sz="11200">
          <a:latin typeface="+mn-lt"/>
          <a:ea typeface="+mn-ea"/>
          <a:cs typeface="+mn-cs"/>
          <a:sym typeface="Helvetica Light"/>
        </a:defRPr>
      </a:lvl6pPr>
      <a:lvl7pPr indent="1371531" algn="ctr" defTabSz="584169">
        <a:defRPr sz="11200">
          <a:latin typeface="+mn-lt"/>
          <a:ea typeface="+mn-ea"/>
          <a:cs typeface="+mn-cs"/>
          <a:sym typeface="Helvetica Light"/>
        </a:defRPr>
      </a:lvl7pPr>
      <a:lvl8pPr indent="1600120" algn="ctr" defTabSz="584169">
        <a:defRPr sz="11200">
          <a:latin typeface="+mn-lt"/>
          <a:ea typeface="+mn-ea"/>
          <a:cs typeface="+mn-cs"/>
          <a:sym typeface="Helvetica Light"/>
        </a:defRPr>
      </a:lvl8pPr>
      <a:lvl9pPr indent="1828709" algn="ctr" defTabSz="584169">
        <a:defRPr sz="11200">
          <a:latin typeface="+mn-lt"/>
          <a:ea typeface="+mn-ea"/>
          <a:cs typeface="+mn-cs"/>
          <a:sym typeface="Helvetica Light"/>
        </a:defRPr>
      </a:lvl9pPr>
    </p:titleStyle>
    <p:bodyStyle>
      <a:lvl1pPr marL="617329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1pPr>
      <a:lvl2pPr marL="1061808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2pPr>
      <a:lvl3pPr marL="1506285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3pPr>
      <a:lvl4pPr marL="1950765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4pPr>
      <a:lvl5pPr marL="2395241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5pPr>
      <a:lvl6pPr marL="2839718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6pPr>
      <a:lvl7pPr marL="3284195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7pPr>
      <a:lvl8pPr marL="3728675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8pPr>
      <a:lvl9pPr marL="4173152" indent="-617329" defTabSz="584169">
        <a:spcBef>
          <a:spcPts val="4200"/>
        </a:spcBef>
        <a:buSzPct val="75000"/>
        <a:buChar char="•"/>
        <a:defRPr sz="5100">
          <a:latin typeface="+mn-lt"/>
          <a:ea typeface="+mn-ea"/>
          <a:cs typeface="+mn-cs"/>
          <a:sym typeface="Helvetica Light"/>
        </a:defRPr>
      </a:lvl9pPr>
    </p:bodyStyle>
    <p:otherStyle>
      <a:lvl1pPr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1pPr>
      <a:lvl2pPr indent="228589"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2pPr>
      <a:lvl3pPr indent="457178"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3pPr>
      <a:lvl4pPr indent="685767"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4pPr>
      <a:lvl5pPr indent="914353"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5pPr>
      <a:lvl6pPr indent="1142942"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6pPr>
      <a:lvl7pPr indent="1371531"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7pPr>
      <a:lvl8pPr indent="1600120"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8pPr>
      <a:lvl9pPr indent="1828709" algn="ctr" defTabSz="584169">
        <a:defRPr sz="2400">
          <a:solidFill>
            <a:schemeClr val="tx1"/>
          </a:solidFill>
          <a:latin typeface="+mn-lt"/>
          <a:ea typeface="+mn-ea"/>
          <a:cs typeface="+mn-cs"/>
          <a:sym typeface="Helvetica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193200"/>
            <a:ext cx="24384000" cy="1522800"/>
          </a:xfrm>
          <a:prstGeom prst="rect">
            <a:avLst/>
          </a:prstGeom>
          <a:solidFill>
            <a:srgbClr val="1D428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0" y="6640811"/>
            <a:ext cx="24383999" cy="5913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70000"/>
              </a:lnSpc>
              <a:defRPr sz="1800"/>
            </a:pPr>
            <a:r>
              <a:rPr lang="tr-TR" sz="18300" dirty="0" smtClean="0">
                <a:solidFill>
                  <a:srgbClr val="1D428A"/>
                </a:solidFill>
                <a:latin typeface="Knockout 49 Liteweight"/>
                <a:ea typeface="Aero Heavy"/>
                <a:cs typeface="Knockout 49 Liteweight"/>
                <a:sym typeface="Aero Heavy"/>
              </a:rPr>
              <a:t>ENKA SPOR KULÜBÜ</a:t>
            </a:r>
          </a:p>
          <a:p>
            <a:pPr lvl="0">
              <a:lnSpc>
                <a:spcPct val="70000"/>
              </a:lnSpc>
              <a:defRPr sz="1800"/>
            </a:pPr>
            <a:r>
              <a:rPr lang="tr-TR" sz="18300" dirty="0" smtClean="0">
                <a:solidFill>
                  <a:srgbClr val="1D428A"/>
                </a:solidFill>
                <a:latin typeface="Knockout 49 Liteweight"/>
                <a:ea typeface="Aero Heavy"/>
                <a:cs typeface="Knockout 49 Liteweight"/>
                <a:sym typeface="Aero Heavy"/>
              </a:rPr>
              <a:t>2018-2019 YILI </a:t>
            </a:r>
          </a:p>
          <a:p>
            <a:pPr lvl="0">
              <a:lnSpc>
                <a:spcPct val="70000"/>
              </a:lnSpc>
              <a:defRPr sz="1800"/>
            </a:pPr>
            <a:r>
              <a:rPr lang="tr-TR" sz="18300" dirty="0" smtClean="0">
                <a:solidFill>
                  <a:srgbClr val="1D428A"/>
                </a:solidFill>
                <a:latin typeface="Knockout 49 Liteweight"/>
                <a:ea typeface="Aero Heavy"/>
                <a:cs typeface="Knockout 49 Liteweight"/>
                <a:sym typeface="Aero Heavy"/>
              </a:rPr>
              <a:t>ÜYELİK ÜCRETLERİ</a:t>
            </a:r>
            <a:endParaRPr lang="en-US" sz="18300" dirty="0">
              <a:solidFill>
                <a:srgbClr val="1D428A"/>
              </a:solidFill>
              <a:latin typeface="Knockout 49 Liteweight"/>
              <a:ea typeface="Aero Heavy"/>
              <a:cs typeface="Knockout 49 Liteweight"/>
              <a:sym typeface="Aero Heavy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21346773" y="12954600"/>
            <a:ext cx="3037227" cy="6155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3400" spc="34">
                <a:solidFill>
                  <a:srgbClr val="FFFFFF"/>
                </a:solidFill>
                <a:latin typeface="Aero Book"/>
                <a:ea typeface="Aero Book"/>
                <a:cs typeface="Aero Book"/>
                <a:sym typeface="Aero Book"/>
              </a:defRPr>
            </a:lvl1pPr>
          </a:lstStyle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tr-TR" sz="4000" b="1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Light"/>
              </a:rPr>
              <a:t>30</a:t>
            </a:r>
            <a:r>
              <a:rPr lang="en-US" sz="4000" b="1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Light"/>
              </a:rPr>
              <a:t>.</a:t>
            </a:r>
            <a:r>
              <a:rPr lang="tr-TR" sz="4000" b="1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Light"/>
              </a:rPr>
              <a:t>09</a:t>
            </a:r>
            <a:r>
              <a:rPr lang="en-US" sz="4000" b="1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Light"/>
              </a:rPr>
              <a:t>.201</a:t>
            </a:r>
            <a:r>
              <a:rPr lang="tr-TR" sz="4000" b="1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Light"/>
              </a:rPr>
              <a:t>8</a:t>
            </a:r>
            <a:endParaRPr sz="4000" b="1" spc="35" dirty="0">
              <a:solidFill>
                <a:schemeClr val="bg1"/>
              </a:solidFill>
              <a:latin typeface="Knockout 49 Liteweight" panose="02000506040000020004" pitchFamily="50" charset="0"/>
              <a:cs typeface="Swift Neue LT Pro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371" y="1580254"/>
            <a:ext cx="3025258" cy="3808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Resim" descr="Varlık 2.png"/>
          <p:cNvPicPr>
            <a:picLocks noChangeAspect="1"/>
          </p:cNvPicPr>
          <p:nvPr/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-4893"/>
            <a:ext cx="24455716" cy="136899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-1" y="609600"/>
            <a:ext cx="23513143" cy="10150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tr-TR" sz="166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Knockout 49 Liteweight"/>
              </a:rPr>
              <a:t>ÜYELİK BİLGİLERİ</a:t>
            </a:r>
          </a:p>
          <a:p>
            <a:pPr>
              <a:lnSpc>
                <a:spcPct val="80000"/>
              </a:lnSpc>
            </a:pPr>
            <a:endParaRPr lang="en-US" sz="6600" u="sng" dirty="0" smtClean="0">
              <a:solidFill>
                <a:srgbClr val="FFFFFF"/>
              </a:solidFill>
              <a:latin typeface="Knockout 49 Liteweight" panose="02000506040000020004" pitchFamily="50" charset="0"/>
              <a:cs typeface="Knockout 49 Liteweight"/>
            </a:endParaRPr>
          </a:p>
          <a:p>
            <a:pPr algn="l" defTabSz="1042988">
              <a:buFontTx/>
              <a:buChar char="•"/>
              <a:defRPr/>
            </a:pPr>
            <a:r>
              <a:rPr lang="tr-TR" sz="36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Swift Neue LT Pro Book"/>
              </a:rPr>
              <a:t> </a:t>
            </a:r>
            <a:r>
              <a:rPr lang="tr-TR" sz="48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Swift Neue LT Pro Book"/>
              </a:rPr>
              <a:t>Kulüp Üyeliği ve branşlara üyelik ile ilgili ayrıntılı bilgi ve formları birimlerimizin resepsiyonlarından temin edebilirsiniz.</a:t>
            </a:r>
          </a:p>
          <a:p>
            <a:pPr algn="l" defTabSz="1042988">
              <a:defRPr/>
            </a:pPr>
            <a:endParaRPr lang="tr-TR" sz="1800" dirty="0" smtClean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>
              <a:buFontTx/>
              <a:buChar char="•"/>
              <a:defRPr/>
            </a:pPr>
            <a:r>
              <a:rPr lang="tr-TR" sz="48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Swift Neue LT Pro Book"/>
              </a:rPr>
              <a:t> Misafir, Asli Üye ile birlikte günlük giriş yapabilir.</a:t>
            </a:r>
          </a:p>
          <a:p>
            <a:pPr algn="l" defTabSz="1042988">
              <a:defRPr/>
            </a:pPr>
            <a:endParaRPr lang="tr-TR" sz="1800" dirty="0" smtClean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>
              <a:buFontTx/>
              <a:buChar char="•"/>
              <a:defRPr/>
            </a:pPr>
            <a:r>
              <a:rPr lang="tr-TR" sz="48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Swift Neue LT Pro Book"/>
              </a:rPr>
              <a:t> Asli Üyelerimiz branşlara üye olabilmeleri için Yıllık Aidatlarını ödemiş olmaları gerekmektedir.</a:t>
            </a:r>
          </a:p>
          <a:p>
            <a:pPr algn="l" defTabSz="1042988">
              <a:defRPr/>
            </a:pPr>
            <a:endParaRPr lang="tr-TR" sz="1800" dirty="0" smtClean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>
              <a:buFontTx/>
              <a:buChar char="•"/>
              <a:defRPr/>
            </a:pPr>
            <a:r>
              <a:rPr lang="tr-TR" sz="48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Swift Neue LT Pro Book"/>
              </a:rPr>
              <a:t> Grup ve Şirket üyeliklerinde indirim uygulanır.</a:t>
            </a:r>
          </a:p>
          <a:p>
            <a:pPr algn="l" defTabSz="1042988">
              <a:defRPr/>
            </a:pPr>
            <a:endParaRPr lang="tr-TR" sz="1800" dirty="0" smtClean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>
              <a:buFontTx/>
              <a:buChar char="•"/>
              <a:defRPr/>
            </a:pPr>
            <a:r>
              <a:rPr lang="tr-TR" sz="48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Swift Neue LT Pro Book"/>
              </a:rPr>
              <a:t> İndirimler ile ilgili detaylı bilgileri birimlerimizin resepsiyonlarından temin edebilirsiniz </a:t>
            </a:r>
          </a:p>
          <a:p>
            <a:pPr algn="l" defTabSz="1042988">
              <a:defRPr/>
            </a:pPr>
            <a:endParaRPr lang="tr-TR" sz="1800" dirty="0" smtClean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>
              <a:buFontTx/>
              <a:buChar char="•"/>
              <a:defRPr/>
            </a:pPr>
            <a:r>
              <a:rPr lang="tr-TR" sz="48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Swift Neue LT Pro Book"/>
              </a:rPr>
              <a:t> Ödemeleri kredi kartı ile yapabilirsiniz.</a:t>
            </a:r>
          </a:p>
          <a:p>
            <a:pPr algn="l" defTabSz="1042988">
              <a:defRPr/>
            </a:pPr>
            <a:endParaRPr lang="tr-TR" sz="1800" dirty="0" smtClean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>
              <a:buFontTx/>
              <a:buChar char="•"/>
              <a:defRPr/>
            </a:pPr>
            <a:r>
              <a:rPr lang="tr-TR" sz="48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Swift Neue LT Pro Book"/>
              </a:rPr>
              <a:t> Fiyatlarımıza KDV dahildir. </a:t>
            </a:r>
            <a:endParaRPr lang="tr-TR" sz="4800" dirty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</p:txBody>
      </p:sp>
      <p:graphicFrame>
        <p:nvGraphicFramePr>
          <p:cNvPr id="6" name="Group 8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0003812"/>
              </p:ext>
            </p:extLst>
          </p:nvPr>
        </p:nvGraphicFramePr>
        <p:xfrm>
          <a:off x="410824" y="11013588"/>
          <a:ext cx="5140890" cy="2594292"/>
        </p:xfrm>
        <a:graphic>
          <a:graphicData uri="http://schemas.openxmlformats.org/drawingml/2006/table">
            <a:tbl>
              <a:tblPr/>
              <a:tblGrid>
                <a:gridCol w="2992038"/>
                <a:gridCol w="2148852"/>
              </a:tblGrid>
              <a:tr h="521652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KREDİ  KARTI  TAKSİT ORANLARI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434224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300 – 650 TL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 TAKSİT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00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651 – 900 TL 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3 TAKSİT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4002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901 – 1300  TL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5 TAKSİT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6647"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1300  – ÜSTÜ TL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b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6 TAKSİT</a:t>
                      </a:r>
                    </a:p>
                  </a:txBody>
                  <a:tcPr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7003561" y="11252540"/>
            <a:ext cx="5829757" cy="3046988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 defTabSz="1042988"/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Enka Spor Kulübü, Sadi Gülçelik Spor Sitesi, Poligon Mah. Katar Cad. </a:t>
            </a:r>
          </a:p>
          <a:p>
            <a:pPr algn="ctr" defTabSz="1042988"/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No: 15/A İstinye/Sarıyer, İstanbul </a:t>
            </a:r>
          </a:p>
          <a:p>
            <a:pPr algn="ctr" defTabSz="1042988"/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Tel </a:t>
            </a:r>
            <a:r>
              <a:rPr lang="tr-TR" sz="3200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: 0212 705 60 </a:t>
            </a: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00-61 61 </a:t>
            </a:r>
          </a:p>
          <a:p>
            <a:pPr algn="ctr" defTabSz="1042988"/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Faks </a:t>
            </a:r>
            <a:r>
              <a:rPr lang="tr-TR" sz="3200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: 0212 705 </a:t>
            </a: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61 11</a:t>
            </a:r>
            <a:endParaRPr lang="tr-TR" sz="3200" dirty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ctr" defTabSz="1042988"/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www.enkaspor.com / bilgi@enkaspor.com </a:t>
            </a:r>
            <a:endParaRPr lang="tr-TR" sz="3200" dirty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</p:txBody>
      </p:sp>
      <p:sp>
        <p:nvSpPr>
          <p:cNvPr id="20" name="Text Box 5"/>
          <p:cNvSpPr txBox="1">
            <a:spLocks noChangeArrowheads="1"/>
          </p:cNvSpPr>
          <p:nvPr/>
        </p:nvSpPr>
        <p:spPr bwMode="auto">
          <a:xfrm>
            <a:off x="14510106" y="11252540"/>
            <a:ext cx="4308916" cy="255454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tr-TR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defTabSz="1042988">
              <a:tabLst>
                <a:tab pos="628650" algn="l"/>
              </a:tabLst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İletişim Bilgileri:</a:t>
            </a:r>
          </a:p>
          <a:p>
            <a:pPr defTabSz="1042988">
              <a:tabLst>
                <a:tab pos="628650" algn="l"/>
              </a:tabLst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Havuz:      0212 705 60 70 / 75</a:t>
            </a:r>
          </a:p>
          <a:p>
            <a:pPr defTabSz="1042988">
              <a:tabLst>
                <a:tab pos="628650" algn="l"/>
              </a:tabLst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Fitness:     0212 705 60 60</a:t>
            </a:r>
          </a:p>
          <a:p>
            <a:pPr defTabSz="1042988">
              <a:tabLst>
                <a:tab pos="628650" algn="l"/>
              </a:tabLst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Tenis:        0212 705 60 80</a:t>
            </a:r>
          </a:p>
          <a:p>
            <a:pPr defTabSz="1042988">
              <a:tabLst>
                <a:tab pos="628650" algn="l"/>
              </a:tabLst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Atletizm:  0212 705 60 90</a:t>
            </a:r>
            <a:endParaRPr lang="tr-TR" sz="3200" dirty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</p:txBody>
      </p:sp>
    </p:spTree>
    <p:extLst>
      <p:ext uri="{BB962C8B-B14F-4D97-AF65-F5344CB8AC3E}">
        <p14:creationId xmlns:p14="http://schemas.microsoft.com/office/powerpoint/2010/main" val="31677901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9487" y="11860875"/>
            <a:ext cx="1006512" cy="1267198"/>
          </a:xfrm>
          <a:prstGeom prst="rect">
            <a:avLst/>
          </a:prstGeom>
        </p:spPr>
      </p:pic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1495879" y="125503"/>
            <a:ext cx="7272808" cy="1477328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1042988"/>
            <a:endParaRPr lang="tr-TR" sz="9000" dirty="0">
              <a:solidFill>
                <a:srgbClr val="FFFFFF"/>
              </a:solidFill>
              <a:latin typeface="Knockout 49 Liteweight"/>
              <a:cs typeface="Knockout 49 Liteweight"/>
            </a:endParaRPr>
          </a:p>
        </p:txBody>
      </p:sp>
      <p:sp>
        <p:nvSpPr>
          <p:cNvPr id="13" name="12 Dikdörtgen"/>
          <p:cNvSpPr/>
          <p:nvPr/>
        </p:nvSpPr>
        <p:spPr>
          <a:xfrm>
            <a:off x="243690" y="518980"/>
            <a:ext cx="24140310" cy="189128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tr-TR" sz="16700" dirty="0" smtClean="0">
                <a:solidFill>
                  <a:srgbClr val="FFFFFF"/>
                </a:solidFill>
                <a:latin typeface="Knockout 49 Liteweight"/>
                <a:cs typeface="Swift Neue LT Pro Book"/>
              </a:rPr>
              <a:t>HAVUZ ÜYELİĞİ</a:t>
            </a:r>
            <a:endParaRPr lang="tr-TR" sz="16700" dirty="0">
              <a:solidFill>
                <a:srgbClr val="FFFFFF"/>
              </a:solidFill>
              <a:latin typeface="Knockout 49 Liteweight"/>
              <a:cs typeface="Swift Neue LT Pro Book"/>
            </a:endParaRPr>
          </a:p>
        </p:txBody>
      </p:sp>
      <p:graphicFrame>
        <p:nvGraphicFramePr>
          <p:cNvPr id="14" name="1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897870"/>
              </p:ext>
            </p:extLst>
          </p:nvPr>
        </p:nvGraphicFramePr>
        <p:xfrm>
          <a:off x="189903" y="2392338"/>
          <a:ext cx="9801065" cy="899350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4967"/>
                <a:gridCol w="4014404"/>
                <a:gridCol w="4141694"/>
              </a:tblGrid>
              <a:tr h="1296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SÜRE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ÜYELİK TİP-1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ÜYELİK</a:t>
                      </a:r>
                      <a:r>
                        <a:rPr lang="tr-TR" sz="3600" baseline="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 </a:t>
                      </a: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TİP-2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*Yaz Sezonu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12 ay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2.595,00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2.595,00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11 ay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2.465,00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2.465,00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10 ay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2.380,00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2.380,00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9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2.270,00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2.270,00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8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2.185,00 TL 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2.185,00 TL 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7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2.055,00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2.055,00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6</a:t>
                      </a:r>
                      <a:r>
                        <a:rPr lang="tr-TR" sz="3600" baseline="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1.820,00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2.020,00 TL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5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1.630,00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1.885,00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4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1.395,00 TL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1.650,00 TL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3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1.125,00 TL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1.470,00 TL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</a:t>
                      </a:r>
                      <a:r>
                        <a:rPr lang="tr-TR" sz="3600" baseline="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805,00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1.105,00 TL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 ay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433,00 TL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58416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605,00 TL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70250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Char char="•"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Yaz sezonu;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charset="0"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rgbClr val="FFFFFF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Haziran – Temmuz – Ağustos – Eylül aylarını kapsar.</a:t>
                      </a:r>
                      <a:endParaRPr lang="tr-TR" sz="3600" dirty="0">
                        <a:solidFill>
                          <a:srgbClr val="FFFFFF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tr-TR" sz="2000" dirty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584169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2000" dirty="0" smtClean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Text Box 137"/>
          <p:cNvSpPr txBox="1">
            <a:spLocks noChangeArrowheads="1"/>
          </p:cNvSpPr>
          <p:nvPr/>
        </p:nvSpPr>
        <p:spPr bwMode="auto">
          <a:xfrm>
            <a:off x="18859430" y="2544687"/>
            <a:ext cx="5080001" cy="5447645"/>
          </a:xfrm>
          <a:prstGeom prst="rect">
            <a:avLst/>
          </a:prstGeom>
          <a:noFill/>
          <a:ln w="38100" cmpd="dbl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1042988"/>
            <a:r>
              <a:rPr lang="tr-TR" sz="40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Yüzme Üye </a:t>
            </a:r>
            <a:r>
              <a:rPr lang="tr-TR" sz="4000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Misafiri </a:t>
            </a:r>
            <a:endParaRPr lang="tr-TR" sz="4000" dirty="0" smtClean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/>
            <a:r>
              <a:rPr lang="tr-TR" sz="40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Günlük </a:t>
            </a:r>
            <a:r>
              <a:rPr lang="tr-TR" sz="4000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Giriş Ücreti</a:t>
            </a:r>
          </a:p>
          <a:p>
            <a:pPr algn="l" defTabSz="1042988"/>
            <a:endParaRPr lang="tr-TR" sz="1400" dirty="0" smtClean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/>
            <a:r>
              <a:rPr lang="tr-TR" sz="4000" u="sng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Hafta </a:t>
            </a:r>
            <a:r>
              <a:rPr lang="tr-TR" sz="4000" u="sng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İçi</a:t>
            </a:r>
            <a:r>
              <a:rPr lang="tr-TR" sz="4000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	 </a:t>
            </a:r>
            <a:endParaRPr lang="tr-TR" sz="4000" dirty="0" smtClean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/>
            <a:r>
              <a:rPr lang="tr-TR" sz="40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Yetişkin 		60 TL	</a:t>
            </a:r>
          </a:p>
          <a:p>
            <a:pPr algn="l" defTabSz="1042988"/>
            <a:r>
              <a:rPr lang="tr-TR" sz="40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18 Yaş Altı		25 TL</a:t>
            </a:r>
          </a:p>
          <a:p>
            <a:pPr algn="l" defTabSz="1042988"/>
            <a:endParaRPr lang="tr-TR" sz="1400" dirty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/>
            <a:r>
              <a:rPr lang="tr-TR" sz="4000" u="sng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Hafta Sonu</a:t>
            </a:r>
            <a:r>
              <a:rPr lang="tr-TR" sz="4000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	 </a:t>
            </a:r>
            <a:endParaRPr lang="tr-TR" sz="4000" dirty="0" smtClean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/>
            <a:r>
              <a:rPr lang="tr-TR" sz="40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Yetişkin 		80 TL	</a:t>
            </a:r>
          </a:p>
          <a:p>
            <a:pPr algn="l" defTabSz="1042988"/>
            <a:r>
              <a:rPr lang="tr-TR" sz="40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18 Yaş Altı		35 TL</a:t>
            </a:r>
            <a:endParaRPr lang="tr-TR" sz="4000" dirty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</p:txBody>
      </p:sp>
      <p:graphicFrame>
        <p:nvGraphicFramePr>
          <p:cNvPr id="18" name="17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972274"/>
              </p:ext>
            </p:extLst>
          </p:nvPr>
        </p:nvGraphicFramePr>
        <p:xfrm>
          <a:off x="10165681" y="2500848"/>
          <a:ext cx="7910830" cy="5444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755"/>
                <a:gridCol w="3483174"/>
                <a:gridCol w="2069901"/>
              </a:tblGrid>
              <a:tr h="36496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ÖZEL DERSLER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2000" dirty="0" smtClean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2000" dirty="0" smtClean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96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TEK SEANS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50 DK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175,00 TL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96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10 DERSLİK PAKET PROGRAM (50 DK)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tr-TR" sz="2000" dirty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tr-TR" sz="2000" dirty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 Kişi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1.530,00 TL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 Kişi 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2.770,00 TL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688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3 Kişi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3.720,00 TL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284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4 Kişi 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4.485,00 TL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5 Kişi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5.365,00 TL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9" name="18 Dikdörtgen"/>
          <p:cNvSpPr/>
          <p:nvPr/>
        </p:nvSpPr>
        <p:spPr>
          <a:xfrm>
            <a:off x="243690" y="11345477"/>
            <a:ext cx="2220393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defTabSz="1042988"/>
            <a:r>
              <a:rPr lang="tr-TR" sz="3600" u="sng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Tüm Sezon: </a:t>
            </a:r>
            <a:r>
              <a:rPr lang="tr-TR" sz="36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6 aylık ve daha az üyelikte üyeliğin tüm yaz sezonunu kapsamaması durumunda yaz sezonu içinde kullandığı her ay için 65TL öder. </a:t>
            </a:r>
          </a:p>
          <a:p>
            <a:pPr algn="l" defTabSz="1042988"/>
            <a:endParaRPr lang="tr-TR" sz="1400" dirty="0" smtClean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/>
            <a:r>
              <a:rPr lang="tr-TR" sz="3600" u="sng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Yaz Sezonu: </a:t>
            </a:r>
            <a:r>
              <a:rPr lang="tr-TR" sz="36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6 aylık ve daha az üyelikte üyeliğin tüm yaz sezonunu kapsaması durumunda ilgili fiyatlar kullanılacaktır. </a:t>
            </a:r>
          </a:p>
          <a:p>
            <a:pPr algn="l" defTabSz="1042988"/>
            <a:endParaRPr lang="tr-TR" sz="1400" dirty="0" smtClean="0">
              <a:solidFill>
                <a:schemeClr val="bg1"/>
              </a:solidFill>
              <a:latin typeface="Knockout 49 Liteweight" panose="02000506040000020004" pitchFamily="50" charset="0"/>
              <a:cs typeface="Swift Neue LT Pro Book"/>
            </a:endParaRPr>
          </a:p>
          <a:p>
            <a:pPr algn="l" defTabSz="1042988"/>
            <a:r>
              <a:rPr lang="tr-TR" sz="3600" u="sng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Üyelik Tip 1-2</a:t>
            </a:r>
            <a:r>
              <a:rPr lang="tr-TR" sz="36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Book"/>
              </a:rPr>
              <a:t>: 7 ay ve üzeri üyeliklerde yaz sezonu farkı alınmaz, ilgili tablo kullanılır.  </a:t>
            </a:r>
          </a:p>
        </p:txBody>
      </p:sp>
    </p:spTree>
    <p:extLst>
      <p:ext uri="{BB962C8B-B14F-4D97-AF65-F5344CB8AC3E}">
        <p14:creationId xmlns:p14="http://schemas.microsoft.com/office/powerpoint/2010/main" val="417282201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lum bright="-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24384000" cy="13716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1" y="493777"/>
            <a:ext cx="24384000" cy="18912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tr-TR" sz="16700" dirty="0" smtClean="0">
                <a:solidFill>
                  <a:srgbClr val="FFFFFF"/>
                </a:solidFill>
                <a:latin typeface="Knockout 49 Liteweight"/>
                <a:cs typeface="Swift Neue LT Pro Book"/>
              </a:rPr>
              <a:t>FITNESS &amp; SPOR SALONU  ÜYELİĞİ</a:t>
            </a:r>
            <a:endParaRPr lang="en-US" sz="16700" dirty="0">
              <a:solidFill>
                <a:srgbClr val="FFFFFF"/>
              </a:solidFill>
              <a:latin typeface="Swift Neue LT Pro Book"/>
              <a:cs typeface="Swift Neue LT Pro Book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9487" y="11860875"/>
            <a:ext cx="1006512" cy="1267199"/>
          </a:xfrm>
          <a:prstGeom prst="rect">
            <a:avLst/>
          </a:prstGeom>
        </p:spPr>
      </p:pic>
      <p:sp>
        <p:nvSpPr>
          <p:cNvPr id="12" name="11 Dikdörtgen"/>
          <p:cNvSpPr/>
          <p:nvPr/>
        </p:nvSpPr>
        <p:spPr>
          <a:xfrm>
            <a:off x="13913224" y="2468880"/>
            <a:ext cx="10050151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042988"/>
            <a:r>
              <a:rPr lang="tr-TR" sz="36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FITNESS CENTER Üyelerimize; </a:t>
            </a:r>
          </a:p>
          <a:p>
            <a:pPr algn="just" defTabSz="1042988">
              <a:buFontTx/>
              <a:buChar char="•"/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Vücut, kas, kemik, yağ, su oranları ve kalori ihtiyacı ölçümleri ücretsiz yapılır. </a:t>
            </a:r>
          </a:p>
          <a:p>
            <a:pPr algn="just" defTabSz="1042988">
              <a:buFontTx/>
              <a:buChar char="•"/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Kalp-damar hastalıkları risk faktörleri belirlenmesinden sonra, mevcut performans kapasiteleri testlerine bağlı olarak antrenman programları yapılır. </a:t>
            </a:r>
          </a:p>
          <a:p>
            <a:pPr algn="just" defTabSz="1042988">
              <a:buFontTx/>
              <a:buChar char="•"/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Performans kapasiteleri arttıkça antrenman programları yenilenir.</a:t>
            </a:r>
          </a:p>
          <a:p>
            <a:pPr algn="just" defTabSz="1042988">
              <a:buFontTx/>
              <a:buChar char="•"/>
            </a:pPr>
            <a:r>
              <a:rPr lang="tr-TR" sz="32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Fitness Üyeleri, Mat Pilates, Total Body, Stretching ve Circuit Hit Training derslerinden ücretsiz yararlanırlar.</a:t>
            </a:r>
            <a:endParaRPr lang="tr-TR" sz="3200" dirty="0">
              <a:solidFill>
                <a:schemeClr val="bg1"/>
              </a:solidFill>
              <a:latin typeface="Knockout 49 Liteweight" panose="02000506040000020004" pitchFamily="50" charset="0"/>
            </a:endParaRPr>
          </a:p>
        </p:txBody>
      </p:sp>
      <p:graphicFrame>
        <p:nvGraphicFramePr>
          <p:cNvPr id="13" name="12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2612081"/>
              </p:ext>
            </p:extLst>
          </p:nvPr>
        </p:nvGraphicFramePr>
        <p:xfrm>
          <a:off x="181546" y="2023945"/>
          <a:ext cx="14011276" cy="52825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5128"/>
                <a:gridCol w="2428875"/>
                <a:gridCol w="2883218"/>
                <a:gridCol w="2709863"/>
                <a:gridCol w="3064192"/>
              </a:tblGrid>
              <a:tr h="292608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FITNESS ÜYELİK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2633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12 ay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6 ay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3 ay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2 ay 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 ay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65504">
                <a:tc>
                  <a:txBody>
                    <a:bodyPr/>
                    <a:lstStyle/>
                    <a:p>
                      <a:pPr algn="l" fontAlgn="ctr"/>
                      <a:r>
                        <a:rPr lang="tr-TR" sz="2800" b="1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2.299,00 TL</a:t>
                      </a:r>
                      <a:endParaRPr lang="tr-TR" sz="2800" b="1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2800" b="1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1.610,00 TL</a:t>
                      </a:r>
                      <a:endParaRPr lang="tr-TR" sz="2800" b="1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2800" b="1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999,00</a:t>
                      </a:r>
                      <a:r>
                        <a:rPr lang="tr-TR" sz="2800" b="1" u="none" strike="noStrike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TL</a:t>
                      </a:r>
                      <a:endParaRPr lang="tr-TR" sz="2800" b="1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2800" b="1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715,00 TL</a:t>
                      </a:r>
                      <a:endParaRPr lang="tr-TR" sz="2800" b="1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2800" b="1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385,00 TL</a:t>
                      </a:r>
                      <a:endParaRPr lang="tr-TR" sz="2800" b="1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STUDYO PROGRAMLARI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PİLATES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MAT PILATES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ALFA PERFORMANS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05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23423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TANGO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ZUMBA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TOTAL BODY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STRECHING</a:t>
                      </a:r>
                      <a:endParaRPr kumimoji="0" lang="tr-TR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TAEKWON-DO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41117">
                <a:tc grid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CIRCUIT HIT TRAINING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AİKİDO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D0D8E8"/>
                    </a:solidFill>
                  </a:tcPr>
                </a:tc>
              </a:tr>
              <a:tr h="192381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tr-TR" sz="28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Stüdyo programlarımız için detaylı bilgiyi Fitness Center’den  alabilirsiniz</a:t>
                      </a:r>
                      <a:endParaRPr kumimoji="0" lang="tr-TR" sz="2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rgbClr val="E9EDF4"/>
                    </a:solidFill>
                  </a:tcPr>
                </a:tc>
              </a:tr>
              <a:tr h="192381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2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FITNESS CENTER GÜNLÜK GİRİŞ 55,00TL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4" name="1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474497"/>
              </p:ext>
            </p:extLst>
          </p:nvPr>
        </p:nvGraphicFramePr>
        <p:xfrm>
          <a:off x="109728" y="7745496"/>
          <a:ext cx="14154912" cy="518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1952"/>
                <a:gridCol w="5120640"/>
                <a:gridCol w="7132320"/>
              </a:tblGrid>
              <a:tr h="267285">
                <a:tc gridSpan="3">
                  <a:txBody>
                    <a:bodyPr/>
                    <a:lstStyle/>
                    <a:p>
                      <a:pPr algn="l"/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SPOR SALONU</a:t>
                      </a:r>
                      <a:endParaRPr lang="tr-TR" sz="36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240557">
                <a:tc gridSpan="2">
                  <a:txBody>
                    <a:bodyPr/>
                    <a:lstStyle/>
                    <a:p>
                      <a:pPr algn="l"/>
                      <a:r>
                        <a:rPr lang="tr-TR" sz="3200" b="1" u="sng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Haftada 1 Defa (1 Saat)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3200" b="1" u="sng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Üst Üste İki Saat Rezervasyon</a:t>
                      </a:r>
                      <a:endParaRPr lang="tr-TR" sz="3200" b="1" u="sng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1704"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Tam Saha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280</a:t>
                      </a:r>
                      <a:r>
                        <a:rPr lang="tr-TR" sz="32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 </a:t>
                      </a: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TL (Maks.12 Kişi)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584169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Times New Roman" pitchFamily="18" charset="0"/>
                          <a:sym typeface="Helvetica Light"/>
                        </a:rPr>
                        <a:t>510 TL (Maks.12 Kişi) (120dk)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Times New Roman" pitchFamily="18" charset="0"/>
                        <a:sym typeface="Helvetica Ligh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192"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Yarım Saha 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155 TL  (Maks.6 Kişi)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defTabSz="584169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Times New Roman" pitchFamily="18" charset="0"/>
                          <a:sym typeface="Helvetica Light"/>
                        </a:rPr>
                        <a:t>275 TL (Maks.6 Kişi) (120dk)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Times New Roman" pitchFamily="18" charset="0"/>
                        <a:sym typeface="Helvetica Ligh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40557"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u="sng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2 Ay ve Üzeri Rezervasyon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3200" b="1" u="sng" kern="1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Times New Roman" pitchFamily="18" charset="0"/>
                        </a:rPr>
                        <a:t>Yıllık Fiks Rezervasyon</a:t>
                      </a:r>
                      <a:endParaRPr lang="tr-TR" sz="3200" b="1" u="sng" kern="1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Tam Saha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510 TL (Maks.12 Kişi)</a:t>
                      </a:r>
                      <a:r>
                        <a:rPr lang="tr-TR" sz="32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 (</a:t>
                      </a: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120dk)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Times New Roman" pitchFamily="18" charset="0"/>
                          <a:sym typeface="Helvetica Light"/>
                        </a:rPr>
                        <a:t>11.140 TL (Haftada 1 Defa, 1 Saat) 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Times New Roman" pitchFamily="18" charset="0"/>
                        <a:sym typeface="Helvetica Ligh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27192"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Yarım Saha 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275 TL (Maks.6 Kişi) (120dk)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Times New Roman" pitchFamily="18" charset="0"/>
                          <a:sym typeface="Helvetica Light"/>
                        </a:rPr>
                        <a:t>6.080 TL (Haftada 1 Defa, 1 Saat) 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Times New Roman" pitchFamily="18" charset="0"/>
                        <a:sym typeface="Helvetica Ligh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48087">
                <a:tc gridSpan="3">
                  <a:txBody>
                    <a:bodyPr/>
                    <a:lstStyle/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2 Ay ve üzeri iki saatlik</a:t>
                      </a:r>
                      <a:r>
                        <a:rPr lang="tr-TR" sz="32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 </a:t>
                      </a: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Rezervasyon yaptıranlarda isimleri üyelik başlangıcında liste verilmek sureti ile </a:t>
                      </a:r>
                    </a:p>
                    <a:p>
                      <a:pPr algn="l"/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kişi sayısı arttırılır.Ücretler saha kullanımından önce peşin alınır. Ek oyuncu ücreti 20,00 TL’dir.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6" name="Group 96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7815916"/>
              </p:ext>
            </p:extLst>
          </p:nvPr>
        </p:nvGraphicFramePr>
        <p:xfrm>
          <a:off x="13628915" y="6501765"/>
          <a:ext cx="10755084" cy="460248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1917929"/>
                <a:gridCol w="3861795"/>
                <a:gridCol w="2194509"/>
                <a:gridCol w="1381218"/>
                <a:gridCol w="1399633"/>
              </a:tblGrid>
              <a:tr h="227890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b="1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+mn-cs"/>
                          <a:sym typeface="Helvetica Light"/>
                        </a:rPr>
                        <a:t>SAĞLIK HİZMETİ</a:t>
                      </a:r>
                      <a:endParaRPr lang="en-US" sz="3600" b="1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+mn-cs"/>
                        <a:sym typeface="Helvetica Light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22789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MASAJ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TEK SEANS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PAKET PROGRAM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</a:tr>
              <a:tr h="30791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GENEL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Asli Üye &amp; Enka Çalışanı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130 TL (50dk)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4 seans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420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11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Branş Üyesi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155 TL (50dk)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4 seans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475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07916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BÖLGESEL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Asli Üye &amp; Enka Çalışanı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95 TL (30dk)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4 seans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300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113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Branş Üyesi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ea typeface="+mn-ea"/>
                          <a:cs typeface="+mn-cs"/>
                          <a:sym typeface="Helvetica Light"/>
                        </a:rPr>
                        <a:t>100 TL (30dk)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ea typeface="+mn-ea"/>
                          <a:cs typeface="+mn-cs"/>
                          <a:sym typeface="Helvetica Light"/>
                        </a:rPr>
                        <a:t>4 seans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ea typeface="+mn-ea"/>
                          <a:cs typeface="+mn-cs"/>
                          <a:sym typeface="Helvetica Light"/>
                        </a:rPr>
                        <a:t>365 TL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58113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DİYET PROGRAMI 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ea typeface="+mn-ea"/>
                          <a:cs typeface="+mn-cs"/>
                          <a:sym typeface="Helvetica Light"/>
                        </a:rPr>
                        <a:t>250 TL </a:t>
                      </a:r>
                      <a:r>
                        <a:rPr kumimoji="0" lang="tr-TR" sz="3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(Devam eden 2 ay izlenmesi ve yeni program ücretsizdir)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9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 Tur" charset="-94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55593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Resim" descr="Varlık 1.png"/>
          <p:cNvPicPr>
            <a:picLocks noChangeAspect="1"/>
          </p:cNvPicPr>
          <p:nvPr/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1" y="-17929"/>
            <a:ext cx="24599152" cy="13716000"/>
          </a:xfrm>
          <a:prstGeom prst="rect">
            <a:avLst/>
          </a:prstGeom>
        </p:spPr>
      </p:pic>
      <p:sp>
        <p:nvSpPr>
          <p:cNvPr id="9" name="8 Dikdörtgen"/>
          <p:cNvSpPr/>
          <p:nvPr/>
        </p:nvSpPr>
        <p:spPr>
          <a:xfrm>
            <a:off x="243690" y="9729176"/>
            <a:ext cx="22509098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ctr">
              <a:buFont typeface="Arial" pitchFamily="34" charset="0"/>
              <a:buChar char="•"/>
            </a:pP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Tüm fiyatlar sadece tenis üyeleri için geçerlidir. </a:t>
            </a:r>
          </a:p>
          <a:p>
            <a:pPr lvl="0" algn="l" fontAlgn="ctr">
              <a:buFont typeface="Arial" pitchFamily="34" charset="0"/>
              <a:buChar char="•"/>
            </a:pP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Fiyatlar her kort için aynıdır. </a:t>
            </a:r>
          </a:p>
          <a:p>
            <a:pPr lvl="0" algn="l" fontAlgn="ctr">
              <a:buFont typeface="Arial" pitchFamily="34" charset="0"/>
              <a:buChar char="•"/>
            </a:pP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Her üyemizin senede 4 kez misafir getirme hakkı vardır ve getirdikleri misafirlerle ilgili resepsiyon görevlilerinin talep ettikleri bilgileri vermek zorundadırlar.</a:t>
            </a:r>
          </a:p>
          <a:p>
            <a:pPr lvl="0" algn="l">
              <a:buFont typeface="Arial" pitchFamily="34" charset="0"/>
              <a:buChar char="•"/>
            </a:pP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Farklı günler için yapılan kort rezervasyonları, rezervasyon yapılan günün bir (1) gün öncesi tenis birimi çalışma saati bitimine kadar iptal edilebilir. </a:t>
            </a:r>
          </a:p>
          <a:p>
            <a:pPr lvl="0" algn="l"/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Aynı gün içinde rezervasyon iptali  yapılamamaktadır.İptal edilmeyen rezervasyonların karşılığı, rezervasyonu yaptıran kişiden tahsil edilir.</a:t>
            </a:r>
          </a:p>
        </p:txBody>
      </p:sp>
      <p:graphicFrame>
        <p:nvGraphicFramePr>
          <p:cNvPr id="11" name="10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6044443"/>
              </p:ext>
            </p:extLst>
          </p:nvPr>
        </p:nvGraphicFramePr>
        <p:xfrm>
          <a:off x="6267973" y="2187388"/>
          <a:ext cx="12044795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1716"/>
                <a:gridCol w="3292793"/>
                <a:gridCol w="3481705"/>
                <a:gridCol w="2568581"/>
              </a:tblGrid>
              <a:tr h="3713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ÜYELİK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</a:tr>
              <a:tr h="37130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12 ay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tr-TR" sz="3200" b="1" u="none" strike="noStrike" dirty="0" smtClean="0">
                          <a:solidFill>
                            <a:schemeClr val="tx1"/>
                          </a:solidFill>
                          <a:latin typeface="Knockout 49 Liteweight" panose="02000506040000020004" pitchFamily="50" charset="0"/>
                        </a:rPr>
                        <a:t>2.465,00 TL</a:t>
                      </a:r>
                      <a:endParaRPr lang="tr-TR" sz="3200" b="1" i="0" u="none" strike="noStrike" dirty="0">
                        <a:solidFill>
                          <a:schemeClr val="tx1"/>
                        </a:solidFill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6 ay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b="1" u="none" strike="noStrike" dirty="0" smtClean="0">
                          <a:solidFill>
                            <a:schemeClr val="tx1"/>
                          </a:solidFill>
                          <a:latin typeface="Knockout 49 Liteweight" panose="02000506040000020004" pitchFamily="50" charset="0"/>
                        </a:rPr>
                        <a:t>1.730,00 TL</a:t>
                      </a:r>
                      <a:endParaRPr lang="tr-TR" sz="3200" b="1" i="0" u="none" strike="noStrike" dirty="0" smtClean="0">
                        <a:solidFill>
                          <a:schemeClr val="tx1"/>
                        </a:solidFill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71300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ÖZEL DERSLER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8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8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8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648576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SÜRE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İÇİ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07:00-15:00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İÇİ 15.00-22:00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SONU TÜM GÜN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DİĞER ÜCRETLER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18420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 Saat Özel Ders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145,00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190,00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BALLBOY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  <a:ea typeface="+mn-ea"/>
                          <a:cs typeface="+mn-cs"/>
                          <a:sym typeface="Helvetica Light"/>
                        </a:rPr>
                        <a:t>5 TL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45Dk’lık Özel Ders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130,00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165,00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2’li Özel Ders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175,00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245,00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IŞIK ÜCRETİ  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35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3’lü Özel Ders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190,00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260,00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4’lü Özel Ders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215,00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320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Knockout 49 Liteweight" panose="02000506040000020004" pitchFamily="50" charset="0"/>
                        </a:rPr>
                        <a:t>290,00 TL</a:t>
                      </a:r>
                      <a:endParaRPr kumimoji="0" lang="tr-TR" sz="3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tr-TR" sz="3200" dirty="0">
                        <a:solidFill>
                          <a:schemeClr val="tx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DDEBCF"/>
                        </a:gs>
                        <a:gs pos="50000">
                          <a:srgbClr val="9CB86E"/>
                        </a:gs>
                        <a:gs pos="100000">
                          <a:srgbClr val="156B13"/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12" name="11 Dikdörtgen"/>
          <p:cNvSpPr/>
          <p:nvPr/>
        </p:nvSpPr>
        <p:spPr>
          <a:xfrm>
            <a:off x="243690" y="518980"/>
            <a:ext cx="24140310" cy="189128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tr-TR" sz="16700" dirty="0" smtClean="0">
                <a:solidFill>
                  <a:srgbClr val="FFFFFF"/>
                </a:solidFill>
                <a:latin typeface="Knockout 49 Liteweight"/>
                <a:cs typeface="Swift Neue LT Pro Book"/>
              </a:rPr>
              <a:t>TENİS ÜYELİĞİ</a:t>
            </a:r>
            <a:endParaRPr lang="tr-TR" sz="16700" dirty="0">
              <a:solidFill>
                <a:srgbClr val="FFFFFF"/>
              </a:solidFill>
              <a:latin typeface="Knockout 49 Liteweight"/>
              <a:cs typeface="Swift Neue LT Pro Book"/>
            </a:endParaRPr>
          </a:p>
        </p:txBody>
      </p:sp>
    </p:spTree>
    <p:extLst>
      <p:ext uri="{BB962C8B-B14F-4D97-AF65-F5344CB8AC3E}">
        <p14:creationId xmlns:p14="http://schemas.microsoft.com/office/powerpoint/2010/main" val="329597629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2" cstate="print">
            <a:lum bright="-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89487" y="11860875"/>
            <a:ext cx="1006512" cy="1267199"/>
          </a:xfrm>
          <a:prstGeom prst="rect">
            <a:avLst/>
          </a:prstGeom>
        </p:spPr>
      </p:pic>
      <p:sp>
        <p:nvSpPr>
          <p:cNvPr id="9" name="Text Box 824"/>
          <p:cNvSpPr txBox="1">
            <a:spLocks noChangeArrowheads="1"/>
          </p:cNvSpPr>
          <p:nvPr/>
        </p:nvSpPr>
        <p:spPr bwMode="auto">
          <a:xfrm>
            <a:off x="243690" y="3858768"/>
            <a:ext cx="14368422" cy="769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l" defTabSz="1042988"/>
            <a:r>
              <a:rPr lang="tr-TR" sz="3800" dirty="0">
                <a:solidFill>
                  <a:schemeClr val="bg1"/>
                </a:solidFill>
                <a:latin typeface="Knockout 49 Liteweight" panose="02000506040000020004" pitchFamily="50" charset="0"/>
              </a:rPr>
              <a:t> 6 Aylık       	 </a:t>
            </a: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330 TL</a:t>
            </a:r>
            <a:r>
              <a:rPr lang="tr-TR" sz="3800" dirty="0">
                <a:solidFill>
                  <a:schemeClr val="bg1"/>
                </a:solidFill>
                <a:latin typeface="Knockout 49 Liteweight" panose="02000506040000020004" pitchFamily="50" charset="0"/>
              </a:rPr>
              <a:t>	</a:t>
            </a:r>
          </a:p>
          <a:p>
            <a:pPr algn="l" defTabSz="1042988"/>
            <a:r>
              <a:rPr lang="tr-TR" sz="3800" dirty="0">
                <a:solidFill>
                  <a:schemeClr val="bg1"/>
                </a:solidFill>
                <a:latin typeface="Knockout 49 Liteweight" panose="02000506040000020004" pitchFamily="50" charset="0"/>
              </a:rPr>
              <a:t> 12 Aylık  	 </a:t>
            </a: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470 TL</a:t>
            </a:r>
            <a:endParaRPr lang="tr-TR" sz="3800" dirty="0">
              <a:solidFill>
                <a:schemeClr val="bg1"/>
              </a:solidFill>
              <a:latin typeface="Knockout 49 Liteweight" panose="02000506040000020004" pitchFamily="50" charset="0"/>
            </a:endParaRPr>
          </a:p>
          <a:p>
            <a:pPr algn="l" defTabSz="1042988"/>
            <a:r>
              <a:rPr lang="tr-TR" sz="3800" b="1" u="sng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Kullanım Saatleri</a:t>
            </a:r>
            <a:r>
              <a:rPr lang="tr-TR" sz="3800" dirty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	</a:t>
            </a:r>
            <a:r>
              <a:rPr lang="tr-TR" sz="3800" b="1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Hafta İçi: </a:t>
            </a: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07:00 </a:t>
            </a:r>
            <a:r>
              <a:rPr lang="tr-TR" sz="3800" dirty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- </a:t>
            </a: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20:00</a:t>
            </a:r>
          </a:p>
          <a:p>
            <a:pPr algn="l" defTabSz="1042988"/>
            <a:endParaRPr lang="tr-TR" sz="3800" dirty="0">
              <a:solidFill>
                <a:schemeClr val="bg1"/>
              </a:solidFill>
              <a:latin typeface="Knockout 49 Liteweight" panose="02000506040000020004" pitchFamily="50" charset="0"/>
              <a:cs typeface="Times New Roman" pitchFamily="18" charset="0"/>
            </a:endParaRPr>
          </a:p>
          <a:p>
            <a:pPr algn="l" defTabSz="1042988"/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(Üyelerimiz 16.30-18.30 dışındaki saatlerde kullanabilirler)</a:t>
            </a:r>
          </a:p>
          <a:p>
            <a:pPr algn="l" defTabSz="1042988"/>
            <a:endParaRPr lang="tr-TR" sz="3800" dirty="0" smtClean="0">
              <a:solidFill>
                <a:schemeClr val="bg1"/>
              </a:solidFill>
              <a:latin typeface="Knockout 49 Liteweight" panose="02000506040000020004" pitchFamily="50" charset="0"/>
              <a:cs typeface="Times New Roman" pitchFamily="18" charset="0"/>
            </a:endParaRPr>
          </a:p>
          <a:p>
            <a:pPr algn="l" defTabSz="1042988"/>
            <a:r>
              <a:rPr lang="tr-TR" sz="3800" b="1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Hafta Sonu: </a:t>
            </a:r>
            <a:r>
              <a:rPr lang="tr-TR" sz="3800" u="sng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Cumartesi</a:t>
            </a: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  09.00 - 16.00 ; </a:t>
            </a:r>
            <a:r>
              <a:rPr lang="tr-TR" sz="3800" u="sng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Pazar</a:t>
            </a: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  09.00 - 14.00</a:t>
            </a:r>
          </a:p>
          <a:p>
            <a:pPr algn="l" defTabSz="1042988"/>
            <a:endParaRPr lang="tr-TR" sz="3800" dirty="0">
              <a:solidFill>
                <a:schemeClr val="bg1"/>
              </a:solidFill>
              <a:latin typeface="Knockout 49 Liteweight" panose="02000506040000020004" pitchFamily="50" charset="0"/>
              <a:cs typeface="Times New Roman" pitchFamily="18" charset="0"/>
            </a:endParaRPr>
          </a:p>
          <a:p>
            <a:pPr algn="l" defTabSz="1042988"/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Times New Roman" pitchFamily="18" charset="0"/>
              </a:rPr>
              <a:t>(Üyelerimiz Cumartesi günleri 09.30-12.30 dışındaki saatlerde kullanabilirler)</a:t>
            </a:r>
          </a:p>
          <a:p>
            <a:pPr algn="l" defTabSz="1042988"/>
            <a:endParaRPr lang="tr-TR" sz="3800" dirty="0" smtClean="0">
              <a:solidFill>
                <a:schemeClr val="bg1"/>
              </a:solidFill>
              <a:latin typeface="Knockout 49 Liteweight" panose="02000506040000020004" pitchFamily="50" charset="0"/>
              <a:cs typeface="Times New Roman" pitchFamily="18" charset="0"/>
            </a:endParaRPr>
          </a:p>
          <a:p>
            <a:pPr marL="171450" indent="-171450" algn="l" defTabSz="1042988">
              <a:buFont typeface="Wingdings" panose="05000000000000000000" pitchFamily="2" charset="2"/>
              <a:buChar char="Ø"/>
            </a:pP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Fitness üyelerimiz Atletizm pistimizden ücretsiz yararlanabilirler. </a:t>
            </a:r>
          </a:p>
          <a:p>
            <a:pPr marL="171450" indent="-171450" algn="l" defTabSz="1042988">
              <a:buFont typeface="Wingdings" panose="05000000000000000000" pitchFamily="2" charset="2"/>
              <a:buChar char="Ø"/>
            </a:pPr>
            <a:r>
              <a:rPr lang="tr-TR" sz="38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Birim üyelerimiz Atletizm pistini %50 indirimli üyelik ile kullanabilirler. </a:t>
            </a:r>
          </a:p>
          <a:p>
            <a:pPr marL="171450" indent="-171450" algn="l" defTabSz="1042988">
              <a:buFont typeface="Wingdings" panose="05000000000000000000" pitchFamily="2" charset="2"/>
              <a:buChar char="Ø"/>
            </a:pPr>
            <a:r>
              <a:rPr lang="tr-TR" sz="3800" dirty="0">
                <a:solidFill>
                  <a:schemeClr val="bg1"/>
                </a:solidFill>
                <a:latin typeface="Knockout 49 Liteweight" panose="02000506040000020004" pitchFamily="50" charset="0"/>
              </a:rPr>
              <a:t>Lisanslı/Altyapı ve Spor Okulu velileri atletizmi indirimli üye olarak kullanabilirler. </a:t>
            </a:r>
            <a:endParaRPr lang="tr-TR" sz="3800" dirty="0" smtClean="0">
              <a:solidFill>
                <a:schemeClr val="bg1"/>
              </a:solidFill>
              <a:latin typeface="Knockout 49 Liteweight" panose="02000506040000020004" pitchFamily="50" charset="0"/>
            </a:endParaRPr>
          </a:p>
        </p:txBody>
      </p:sp>
      <p:sp>
        <p:nvSpPr>
          <p:cNvPr id="12" name="11 Dikdörtgen"/>
          <p:cNvSpPr/>
          <p:nvPr/>
        </p:nvSpPr>
        <p:spPr>
          <a:xfrm>
            <a:off x="0" y="811588"/>
            <a:ext cx="24384000" cy="1891287"/>
          </a:xfrm>
          <a:prstGeom prst="rect">
            <a:avLst/>
          </a:prstGeom>
        </p:spPr>
        <p:txBody>
          <a:bodyPr vert="horz" wrap="square">
            <a:spAutoFit/>
          </a:bodyPr>
          <a:lstStyle/>
          <a:p>
            <a:pPr>
              <a:lnSpc>
                <a:spcPct val="70000"/>
              </a:lnSpc>
            </a:pPr>
            <a:r>
              <a:rPr lang="tr-TR" sz="16700" dirty="0" smtClean="0">
                <a:solidFill>
                  <a:srgbClr val="FFFFFF"/>
                </a:solidFill>
                <a:latin typeface="Knockout 49 Liteweight"/>
                <a:cs typeface="Swift Neue LT Pro Book"/>
              </a:rPr>
              <a:t>ATLETİZM ÜYELİĞİ</a:t>
            </a:r>
            <a:endParaRPr lang="tr-TR" sz="16700" dirty="0">
              <a:solidFill>
                <a:srgbClr val="FFFFFF"/>
              </a:solidFill>
              <a:latin typeface="Knockout 49 Liteweight"/>
              <a:cs typeface="Swift Neue LT Pro Book"/>
            </a:endParaRPr>
          </a:p>
        </p:txBody>
      </p:sp>
      <p:graphicFrame>
        <p:nvGraphicFramePr>
          <p:cNvPr id="6" name="17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4080743"/>
              </p:ext>
            </p:extLst>
          </p:nvPr>
        </p:nvGraphicFramePr>
        <p:xfrm>
          <a:off x="13010753" y="4069624"/>
          <a:ext cx="7910830" cy="5444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755"/>
                <a:gridCol w="3483174"/>
                <a:gridCol w="2069901"/>
              </a:tblGrid>
              <a:tr h="36496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ÖZEL DERSLER</a:t>
                      </a: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2000" dirty="0" smtClean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2000" dirty="0" smtClean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96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400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400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lang="tr-TR" sz="400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anchor="ctr" horzOverflow="overflow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496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10 DERSLİK PAKET PROGRAM (50 DK)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tr-TR" sz="2000" dirty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tr-TR" sz="2000" dirty="0">
                        <a:solidFill>
                          <a:srgbClr val="FFFFFF"/>
                        </a:solidFill>
                        <a:latin typeface="Swift Neue LT Pro Book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ctr" fontAlgn="ctr"/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1 Kişi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  <a:ea typeface="+mn-ea"/>
                          <a:cs typeface="Swift Neue LT Pro Book"/>
                          <a:sym typeface="Helvetica Light"/>
                        </a:rPr>
                        <a:t>680,00 TL</a:t>
                      </a: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89512"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3688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22849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44450" marR="4445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tr-TR" sz="40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+mn-ea"/>
                        <a:cs typeface="Swift Neue LT Pro Book"/>
                        <a:sym typeface="Helvetica Light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779010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Resim" descr="Varlık 2.png"/>
          <p:cNvPicPr>
            <a:picLocks noChangeAspect="1"/>
          </p:cNvPicPr>
          <p:nvPr/>
        </p:nvPicPr>
        <p:blipFill>
          <a:blip r:embed="rId2" cstate="print">
            <a:lum bright="-10000"/>
          </a:blip>
          <a:stretch>
            <a:fillRect/>
          </a:stretch>
        </p:blipFill>
        <p:spPr>
          <a:xfrm>
            <a:off x="0" y="-70207"/>
            <a:ext cx="24455716" cy="13689928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78962" y="609600"/>
            <a:ext cx="23491374" cy="33424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tr-TR" sz="9600" u="sng" dirty="0" smtClean="0">
                <a:solidFill>
                  <a:srgbClr val="FFFFFF"/>
                </a:solidFill>
                <a:latin typeface="Knockout 49 Liteweight"/>
                <a:cs typeface="Knockout 49 Liteweight"/>
              </a:rPr>
              <a:t>KOMBİNE ÜYELİKLER</a:t>
            </a:r>
            <a:endParaRPr lang="tr-TR" sz="9600" u="sng" dirty="0">
              <a:solidFill>
                <a:srgbClr val="FFFFFF"/>
              </a:solidFill>
              <a:latin typeface="Knockout 49 Liteweight"/>
              <a:cs typeface="Knockout 49 Liteweight"/>
            </a:endParaRPr>
          </a:p>
          <a:p>
            <a:pPr algn="l">
              <a:lnSpc>
                <a:spcPct val="80000"/>
              </a:lnSpc>
            </a:pPr>
            <a:endParaRPr lang="tr-TR" sz="3600" b="1" dirty="0" smtClean="0">
              <a:solidFill>
                <a:schemeClr val="bg1"/>
              </a:solidFill>
            </a:endParaRPr>
          </a:p>
          <a:p>
            <a:pPr algn="l" rtl="0">
              <a:lnSpc>
                <a:spcPct val="80000"/>
              </a:lnSpc>
            </a:pP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FITNESS + HAVUZ + TENİS		       HAVUZ + TENİS			      FITNESS + HAVUZ			             FITNESS + TENİS</a:t>
            </a:r>
            <a:endParaRPr lang="tr-TR" sz="4400" dirty="0">
              <a:solidFill>
                <a:schemeClr val="bg1"/>
              </a:solidFill>
              <a:latin typeface="Knockout 49 Liteweight" panose="02000506040000020004" pitchFamily="50" charset="0"/>
            </a:endParaRPr>
          </a:p>
          <a:p>
            <a:pPr algn="l">
              <a:lnSpc>
                <a:spcPct val="80000"/>
              </a:lnSpc>
            </a:pP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 </a:t>
            </a:r>
            <a:endParaRPr lang="tr-TR" sz="4400" dirty="0">
              <a:solidFill>
                <a:schemeClr val="bg1"/>
              </a:solidFill>
              <a:latin typeface="Knockout 49 Liteweight" panose="02000506040000020004" pitchFamily="50" charset="0"/>
            </a:endParaRPr>
          </a:p>
          <a:p>
            <a:pPr algn="l" rtl="0">
              <a:lnSpc>
                <a:spcPct val="80000"/>
              </a:lnSpc>
            </a:pP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       12 ay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– 3.710,00 TL		          12 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ay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– 3.585,00 TL		          12 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ay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– 3.340,00 TL			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           12 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ay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– 3.290,00 TL</a:t>
            </a:r>
            <a:endParaRPr lang="tr-TR" sz="4400" dirty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152397" y="4287950"/>
            <a:ext cx="23491374" cy="32439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tr-TR" sz="8800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Knockout 49 Liteweight"/>
              </a:rPr>
              <a:t>  </a:t>
            </a:r>
            <a:r>
              <a:rPr lang="tr-TR" sz="8800" u="sng" dirty="0" smtClean="0">
                <a:solidFill>
                  <a:srgbClr val="FFFFFF"/>
                </a:solidFill>
                <a:latin typeface="Knockout 49 Liteweight" panose="02000506040000020004" pitchFamily="50" charset="0"/>
                <a:cs typeface="Knockout 49 Liteweight"/>
              </a:rPr>
              <a:t>KOMBİNE GÜNDÜZ ÜYELİKLER</a:t>
            </a:r>
            <a:endParaRPr lang="tr-TR" sz="8800" u="sng" dirty="0">
              <a:solidFill>
                <a:srgbClr val="FFFFFF"/>
              </a:solidFill>
              <a:latin typeface="Knockout 49 Liteweight" panose="02000506040000020004" pitchFamily="50" charset="0"/>
              <a:cs typeface="Knockout 49 Liteweight"/>
            </a:endParaRPr>
          </a:p>
          <a:p>
            <a:pPr algn="l">
              <a:lnSpc>
                <a:spcPct val="80000"/>
              </a:lnSpc>
            </a:pPr>
            <a:endParaRPr lang="tr-TR" sz="3600" b="1" dirty="0" smtClean="0">
              <a:solidFill>
                <a:schemeClr val="bg1"/>
              </a:solidFill>
              <a:latin typeface="Knockout 49 Liteweight" panose="02000506040000020004" pitchFamily="50" charset="0"/>
            </a:endParaRPr>
          </a:p>
          <a:p>
            <a:pPr algn="l" rtl="0">
              <a:lnSpc>
                <a:spcPct val="80000"/>
              </a:lnSpc>
            </a:pP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FITNESS + HAVUZ + TENİS		          HAVUZ + TENİS			        FITNESS + HAVUZ			                FITNESS + TENİS</a:t>
            </a:r>
            <a:endParaRPr lang="tr-TR" sz="4400" dirty="0">
              <a:solidFill>
                <a:schemeClr val="bg1"/>
              </a:solidFill>
              <a:latin typeface="Knockout 49 Liteweight" panose="02000506040000020004" pitchFamily="50" charset="0"/>
            </a:endParaRPr>
          </a:p>
          <a:p>
            <a:pPr algn="l">
              <a:lnSpc>
                <a:spcPct val="80000"/>
              </a:lnSpc>
            </a:pP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 </a:t>
            </a:r>
            <a:endParaRPr lang="tr-TR" sz="4400" dirty="0">
              <a:solidFill>
                <a:schemeClr val="bg1"/>
              </a:solidFill>
              <a:latin typeface="Knockout 49 Liteweight" panose="02000506040000020004" pitchFamily="50" charset="0"/>
            </a:endParaRPr>
          </a:p>
          <a:p>
            <a:pPr algn="l" rtl="0">
              <a:lnSpc>
                <a:spcPct val="80000"/>
              </a:lnSpc>
            </a:pP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       12 ay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– 2.595,00 TL		             12 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ay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– 2.510,00 TL		       12 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ay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– 2.340,00 TL			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        12 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ay 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– 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</a:rPr>
              <a:t>2</a:t>
            </a: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.300,00 TL</a:t>
            </a:r>
            <a:endParaRPr lang="tr-TR" sz="4400" dirty="0">
              <a:solidFill>
                <a:srgbClr val="FFFFFF"/>
              </a:solidFill>
              <a:latin typeface="Knockout 49 Liteweight" panose="02000506040000020004" pitchFamily="50" charset="0"/>
              <a:cs typeface="Swift Neue LT Pro Book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69124" y="7809731"/>
            <a:ext cx="24199253" cy="7448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v"/>
              <a:tabLst/>
            </a:pPr>
            <a:r>
              <a:rPr kumimoji="0" lang="tr-TR" sz="3200" b="1" i="0" u="sng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Knockout 49 Liteweight" panose="02000506040000020004" pitchFamily="50" charset="0"/>
                <a:ea typeface="Calibri" pitchFamily="34" charset="0"/>
                <a:cs typeface="Times New Roman" pitchFamily="18" charset="0"/>
              </a:rPr>
              <a:t>KOMBİNE GÜNDÜZ ÜYELİKLERİNDE </a:t>
            </a:r>
            <a:r>
              <a:rPr kumimoji="0" lang="tr-TR" sz="3200" b="1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Knockout 49 Liteweight" panose="02000506040000020004" pitchFamily="50" charset="0"/>
                <a:ea typeface="Calibri" pitchFamily="34" charset="0"/>
                <a:cs typeface="Times New Roman" pitchFamily="18" charset="0"/>
              </a:rPr>
              <a:t>DE GÜNDÜZ ÜYELİĞİ SAAT SINIRLAMALARI AYNI ŞEKİLDE UYGULANIR. ( TENİS BRANŞI İÇİN HAFTA SONU SAAT İZNİ BULUNMAMAKTADIR)</a:t>
            </a:r>
            <a:endParaRPr kumimoji="0" lang="tr-TR" sz="3200" b="1" i="0" u="none" strike="noStrike" cap="none" normalizeH="0" baseline="0" dirty="0" smtClean="0">
              <a:ln>
                <a:noFill/>
              </a:ln>
              <a:effectLst/>
              <a:latin typeface="Knockout 49 Liteweight" panose="02000506040000020004" pitchFamily="50" charset="0"/>
              <a:cs typeface="Times New Roman" pitchFamily="18" charset="0"/>
            </a:endParaRPr>
          </a:p>
        </p:txBody>
      </p:sp>
      <p:graphicFrame>
        <p:nvGraphicFramePr>
          <p:cNvPr id="11" name="22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5748390"/>
              </p:ext>
            </p:extLst>
          </p:nvPr>
        </p:nvGraphicFramePr>
        <p:xfrm>
          <a:off x="478962" y="8921745"/>
          <a:ext cx="22253368" cy="325390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90590"/>
                <a:gridCol w="2529415"/>
                <a:gridCol w="3070543"/>
                <a:gridCol w="3453875"/>
                <a:gridCol w="2416493"/>
                <a:gridCol w="2616517"/>
                <a:gridCol w="3072130"/>
                <a:gridCol w="2503805"/>
              </a:tblGrid>
              <a:tr h="1065936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5400" b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GÜNDÜZ ÜYELİĞİ</a:t>
                      </a:r>
                      <a:endParaRPr kumimoji="0" lang="tr-TR" sz="54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6000" b="1" u="sng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12 AY</a:t>
                      </a:r>
                      <a:endParaRPr kumimoji="0" lang="tr-TR" sz="54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5400" b="1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GÜNDÜZ ÜYELİĞİ SAAT SINIRLAMALARI</a:t>
                      </a:r>
                      <a:endParaRPr kumimoji="0" lang="tr-TR" sz="5400" b="1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8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729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b="1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HAVUZ</a:t>
                      </a:r>
                      <a:endParaRPr lang="tr-TR" sz="4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b="1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1.524,00 TL</a:t>
                      </a:r>
                      <a:endParaRPr lang="tr-TR" sz="4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rowSpan="3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000" b="1" u="sng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Başka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000" b="1" u="sng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indirim </a:t>
                      </a:r>
                    </a:p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000" b="1" u="sng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uygulanmaz</a:t>
                      </a:r>
                      <a:endParaRPr kumimoji="0" lang="tr-TR" sz="3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HAVUZ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İÇİ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07:00-15:00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SONU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17:00-22:00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</a:tr>
              <a:tr h="729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b="1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FITNESS</a:t>
                      </a:r>
                      <a:endParaRPr lang="tr-TR" sz="4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b="1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1.150,00 TL</a:t>
                      </a:r>
                      <a:endParaRPr lang="tr-TR" sz="4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  <a:cs typeface="Times New Roman" pitchFamily="18" charset="0"/>
                        </a:rPr>
                        <a:t>FITNESS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İÇİ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07:00-15:00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SONU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17:00-19:00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</a:tr>
              <a:tr h="7293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b="1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TENİS</a:t>
                      </a:r>
                      <a:endParaRPr lang="tr-TR" sz="4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tr-TR" sz="4000" b="1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1.235,00 TL</a:t>
                      </a:r>
                      <a:endParaRPr lang="tr-TR" sz="4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tr-T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TENİS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İÇİ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07:00-15:00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HAFTA SONU 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tr-TR" sz="40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YOK</a:t>
                      </a:r>
                      <a:endParaRPr kumimoji="0" lang="tr-TR" sz="4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371952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graphicFrame>
        <p:nvGraphicFramePr>
          <p:cNvPr id="12" name="2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8625183"/>
              </p:ext>
            </p:extLst>
          </p:nvPr>
        </p:nvGraphicFramePr>
        <p:xfrm>
          <a:off x="152401" y="578477"/>
          <a:ext cx="23556684" cy="1255181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3853542"/>
                <a:gridCol w="674233"/>
                <a:gridCol w="1611767"/>
                <a:gridCol w="2105237"/>
                <a:gridCol w="2423220"/>
                <a:gridCol w="3474494"/>
                <a:gridCol w="112075"/>
                <a:gridCol w="3962937"/>
                <a:gridCol w="2537338"/>
                <a:gridCol w="2801841"/>
              </a:tblGrid>
              <a:tr h="1061019">
                <a:tc gridSpan="10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4400" u="sng" dirty="0" smtClean="0">
                          <a:latin typeface="Knockout 49 Liteweight" panose="02000506040000020004" pitchFamily="50" charset="0"/>
                        </a:rPr>
                        <a:t>Mevcut fiyatlar üzerinden aşağıda bulunan kriterlere uyan üyelere indirim tanımlanacaktır</a:t>
                      </a:r>
                      <a:r>
                        <a:rPr lang="tr-TR" sz="3600" u="sng" dirty="0" smtClean="0">
                          <a:latin typeface="Knockout 49 Liteweight" panose="02000506040000020004" pitchFamily="50" charset="0"/>
                        </a:rPr>
                        <a:t>. </a:t>
                      </a:r>
                      <a:endParaRPr kumimoji="0" lang="tr-TR" sz="3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tr-T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Times New Roman" pitchFamily="18" charset="0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8710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ASLİ ÜYE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50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AKTİF</a:t>
                      </a:r>
                      <a:r>
                        <a:rPr lang="tr-TR" sz="34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LİSANSLI SPORCU VELİSİ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50</a:t>
                      </a:r>
                      <a:endParaRPr lang="tr-TR" sz="3600" b="1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ANLAŞMALI ŞİRKETLER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 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8710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ENKALI</a:t>
                      </a:r>
                      <a:r>
                        <a:rPr lang="tr-TR" sz="34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ASLİ ÜYE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65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ALT YAPI </a:t>
                      </a:r>
                      <a:r>
                        <a:rPr lang="tr-TR" sz="34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SPORCU VELİSİ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25</a:t>
                      </a:r>
                      <a:endParaRPr lang="tr-TR" sz="3600" b="1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NİKE </a:t>
                      </a: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(KOMBİNE ÜCRETLERİNDEN)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78710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ENKA ÇALIŞANI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50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SPOR OKULU </a:t>
                      </a:r>
                      <a:r>
                        <a:rPr lang="tr-TR" sz="34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VELİSİ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25</a:t>
                      </a:r>
                      <a:endParaRPr lang="tr-TR" sz="3600" b="1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NİKE</a:t>
                      </a:r>
                      <a:r>
                        <a:rPr lang="tr-TR" sz="34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(TEK TEK BRANŞLARDAN)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/>
                </a:tc>
              </a:tr>
              <a:tr h="78710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ENKA ÇALIŞANI EŞİ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40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BRANŞ ÜYESİ EŞ 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25</a:t>
                      </a:r>
                      <a:endParaRPr lang="tr-TR" sz="3600" b="1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ÖĞRETMEN,</a:t>
                      </a:r>
                      <a:r>
                        <a:rPr lang="tr-TR" sz="34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POLİS, ASKER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25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/>
                </a:tc>
              </a:tr>
              <a:tr h="787101"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ENKA SPOR KULUBÜ ÇALIŞANI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65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4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18 YAŞ ALTI ÇOCUK  </a:t>
                      </a: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50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endParaRPr lang="en-GB"/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endParaRPr lang="tr-TR" sz="34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44450" marR="44450" marT="0" marB="0"/>
                </a:tc>
              </a:tr>
              <a:tr h="1884881"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KURUMLARA ÖZEL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GRUP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KOMBİNEDE 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KURUMLARA ÖZEL GRUP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BİRİMLERE KESİNTİSİZ ÜYELİKTE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2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871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5-9 KİŞİ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5-9 KİŞİ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5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0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2 YIL ARD ARDA </a:t>
                      </a:r>
                      <a:r>
                        <a:rPr lang="tr-TR" sz="3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ÜYELİKTE</a:t>
                      </a:r>
                      <a:endParaRPr lang="tr-TR" sz="3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5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İkinci yıl</a:t>
                      </a:r>
                      <a:r>
                        <a:rPr lang="tr-TR" sz="36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üyeliği bittikten sonra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7871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10-14 KİŞİ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25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10-14 KİŞİ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7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0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4</a:t>
                      </a:r>
                      <a:r>
                        <a:rPr lang="tr-TR" sz="3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</a:t>
                      </a:r>
                      <a:r>
                        <a:rPr lang="tr-TR" sz="30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YIL ARD ARDA ÜYELİKTE</a:t>
                      </a:r>
                      <a:endParaRPr lang="tr-TR" sz="3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10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Dördüncü yıl </a:t>
                      </a:r>
                      <a:r>
                        <a:rPr lang="tr-TR" sz="36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üyeliği bittikten sonra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7455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15-29 KİŞİ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30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15 </a:t>
                      </a:r>
                      <a:r>
                        <a:rPr lang="tr-TR" sz="36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ÜSTÜ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10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5"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buFont typeface="Wingdings" panose="05000000000000000000" pitchFamily="2" charset="2"/>
                        <a:buChar char="v"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Fitness</a:t>
                      </a:r>
                      <a:r>
                        <a:rPr lang="tr-TR" sz="40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üyelerimiz Atletizm pistimizden ücretsiz yararlanabilirler. </a:t>
                      </a:r>
                      <a:endParaRPr lang="tr-TR" sz="40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endParaRPr lang="tr-TR" sz="950" dirty="0"/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8910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30 ÜSTÜ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tr-TR" sz="36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40</a:t>
                      </a: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5">
                  <a:txBody>
                    <a:bodyPr/>
                    <a:lstStyle/>
                    <a:p>
                      <a:pPr marL="171450" indent="-171450" algn="l">
                        <a:lnSpc>
                          <a:spcPct val="15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v"/>
                      </a:pPr>
                      <a:r>
                        <a:rPr lang="tr-TR" sz="40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Birim üyelerimiz</a:t>
                      </a:r>
                      <a:r>
                        <a:rPr lang="tr-TR" sz="4000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Atletizm pistini %50 indirimli üyelik ile kullanabilirler. </a:t>
                      </a:r>
                      <a:endParaRPr lang="tr-TR" sz="4000" b="1" baseline="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95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801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2">
                  <a:txBody>
                    <a:bodyPr/>
                    <a:lstStyle/>
                    <a:p>
                      <a:endParaRPr lang="en-GB"/>
                    </a:p>
                  </a:txBody>
                  <a:tcPr marL="44450" marR="44450" marT="0" marB="0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3600" b="1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/>
                </a:tc>
                <a:tc gridSpan="5">
                  <a:txBody>
                    <a:bodyPr/>
                    <a:lstStyle/>
                    <a:p>
                      <a:pPr marL="171450" marR="0" lvl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Char char="v"/>
                        <a:tabLst/>
                        <a:defRPr/>
                      </a:pPr>
                      <a:r>
                        <a:rPr lang="tr-TR" sz="4000" kern="1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Lisanslı/Altyapı ve Spor Okulu velileri atletizmi indirimli üye olarak kullanabilirler. </a:t>
                      </a:r>
                      <a:endParaRPr lang="tr-TR" sz="4000" b="1" baseline="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23404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graphicFrame>
        <p:nvGraphicFramePr>
          <p:cNvPr id="4" name="3 Tablo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9457093"/>
              </p:ext>
            </p:extLst>
          </p:nvPr>
        </p:nvGraphicFramePr>
        <p:xfrm>
          <a:off x="221186" y="982924"/>
          <a:ext cx="10708068" cy="1335024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489114"/>
                <a:gridCol w="2210254"/>
                <a:gridCol w="2017983"/>
                <a:gridCol w="1990717"/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600" b="0" u="sng" baseline="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ANLAŞMALI ŞİRKETLER</a:t>
                      </a:r>
                      <a:endParaRPr kumimoji="0" lang="tr-TR" sz="36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600" b="0" u="sng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FITNESS</a:t>
                      </a:r>
                      <a:endParaRPr lang="en-GB" sz="3600" b="0" u="sng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600" b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HAVUZ</a:t>
                      </a:r>
                      <a:endParaRPr kumimoji="0" lang="tr-TR" sz="36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3600" b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Knockout 49 Liteweight" panose="02000506040000020004" pitchFamily="50" charset="0"/>
                        </a:rPr>
                        <a:t>TENİS</a:t>
                      </a:r>
                      <a:endParaRPr kumimoji="0" lang="tr-TR" sz="36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Knockout 49 Liteweight" panose="02000506040000020004" pitchFamily="50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  <a:tr h="139716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BORSA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TURKCELL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NİKE (KOMBİNE ÜCRETLERİNDEN)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 % 20 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13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tr-TR" sz="1300" dirty="0">
                        <a:latin typeface="+mn-lt"/>
                        <a:ea typeface="Calibri"/>
                        <a:cs typeface="Times New Roman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NİKE (TEK TEK BRANŞLARDAN)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ECZACIBAŞI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tr-TR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 smtClean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DOĞUŞ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ZORLU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PETROL OFİSİ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GROUPAMA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ACIBADEM HASTANESİ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YAPI KREDİ BANKASI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YEDİTEPE ÜNİVERSİTESİ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İ.T.Ü. &amp; MEZUNLARI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ODTÜ MEZUNLARI 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VODAFONE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USA KONSOLOSLUĞU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l" fontAlgn="b">
                        <a:lnSpc>
                          <a:spcPct val="150000"/>
                        </a:lnSpc>
                      </a:pPr>
                      <a:r>
                        <a:rPr lang="tr-TR" sz="2800" u="none" strike="noStrike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DELOİTTE</a:t>
                      </a:r>
                      <a:endParaRPr lang="tr-TR" sz="2800" b="0" i="0" u="none" strike="noStrike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tr-TR" sz="3200" dirty="0" smtClean="0">
                          <a:solidFill>
                            <a:schemeClr val="bg1"/>
                          </a:solidFill>
                          <a:latin typeface="Knockout 49 Liteweight" panose="02000506040000020004" pitchFamily="50" charset="0"/>
                        </a:rPr>
                        <a:t>% 20</a:t>
                      </a:r>
                      <a:endParaRPr lang="en-GB" sz="3200" dirty="0">
                        <a:solidFill>
                          <a:schemeClr val="bg1"/>
                        </a:solidFill>
                        <a:latin typeface="Knockout 49 Liteweight" panose="02000506040000020004" pitchFamily="50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5" name="1 Başlık"/>
          <p:cNvSpPr txBox="1">
            <a:spLocks/>
          </p:cNvSpPr>
          <p:nvPr/>
        </p:nvSpPr>
        <p:spPr>
          <a:xfrm>
            <a:off x="11996058" y="377889"/>
            <a:ext cx="11974286" cy="4803711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1pPr>
            <a:lvl2pPr indent="228589"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2pPr>
            <a:lvl3pPr indent="457178"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3pPr>
            <a:lvl4pPr indent="685767"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4pPr>
            <a:lvl5pPr indent="914353"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5pPr>
            <a:lvl6pPr indent="1142942"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6pPr>
            <a:lvl7pPr indent="1371531"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7pPr>
            <a:lvl8pPr indent="1600120"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8pPr>
            <a:lvl9pPr indent="1828709" algn="ctr" defTabSz="584169">
              <a:defRPr sz="11200">
                <a:latin typeface="+mn-lt"/>
                <a:ea typeface="+mn-ea"/>
                <a:cs typeface="+mn-cs"/>
                <a:sym typeface="Helvetica Light"/>
              </a:defRPr>
            </a:lvl9pPr>
          </a:lstStyle>
          <a:p>
            <a:pPr algn="r" defTabSz="1042988"/>
            <a:r>
              <a:rPr lang="tr-TR" sz="13800" b="1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    </a:t>
            </a:r>
            <a:r>
              <a:rPr lang="tr-TR" sz="13800" b="1" u="sng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ANLAŞMALI </a:t>
            </a:r>
          </a:p>
          <a:p>
            <a:pPr algn="r" defTabSz="1042988"/>
            <a:r>
              <a:rPr lang="tr-TR" sz="13800" b="1" u="sng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ŞİRKETLER 2018-19</a:t>
            </a:r>
            <a:endParaRPr lang="tr-TR" sz="13800" dirty="0">
              <a:solidFill>
                <a:schemeClr val="bg1"/>
              </a:solidFill>
              <a:latin typeface="Knockout 49 Liteweight" panose="02000506040000020004" pitchFamily="50" charset="0"/>
            </a:endParaRPr>
          </a:p>
        </p:txBody>
      </p:sp>
      <p:sp>
        <p:nvSpPr>
          <p:cNvPr id="6" name="4 Dikdörtgen"/>
          <p:cNvSpPr/>
          <p:nvPr/>
        </p:nvSpPr>
        <p:spPr>
          <a:xfrm>
            <a:off x="11854543" y="5847814"/>
            <a:ext cx="12257315" cy="720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 fontAlgn="ctr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İndirimler senelik üyelikleri kapsamaktadır. </a:t>
            </a:r>
          </a:p>
          <a:p>
            <a:pPr lvl="0" algn="l" fontAlgn="ctr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Eş’lerde aynı indirimden yararlanır.</a:t>
            </a:r>
          </a:p>
          <a:p>
            <a:pPr lvl="0" algn="l" fontAlgn="ctr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6-18 yaş aralığı, branş üyeliği  fiyatından %50 indirimden yararlanır. </a:t>
            </a:r>
          </a:p>
          <a:p>
            <a:pPr lvl="0" algn="l" fontAlgn="ctr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 01.10.2018 tarihinden itibaren uygulanacak indirim oranlarıdır. Farklı bir uygulama olursa bildirilecektir. </a:t>
            </a:r>
          </a:p>
          <a:p>
            <a:pPr lvl="0" algn="l" fontAlgn="ctr">
              <a:lnSpc>
                <a:spcPct val="150000"/>
              </a:lnSpc>
              <a:buFont typeface="Arial" pitchFamily="34" charset="0"/>
              <a:buChar char="•"/>
            </a:pPr>
            <a:r>
              <a:rPr lang="tr-TR" sz="4400" dirty="0" smtClean="0">
                <a:solidFill>
                  <a:schemeClr val="bg1"/>
                </a:solidFill>
                <a:latin typeface="Knockout 49 Liteweight" panose="02000506040000020004" pitchFamily="50" charset="0"/>
              </a:rPr>
              <a:t>Şirketlerden aynı anda 15 kişinin üzerinde grup üyeliği yapılması halinde, ilgili branş grup indirimi uygulanır. </a:t>
            </a:r>
          </a:p>
        </p:txBody>
      </p:sp>
    </p:spTree>
    <p:extLst>
      <p:ext uri="{BB962C8B-B14F-4D97-AF65-F5344CB8AC3E}">
        <p14:creationId xmlns:p14="http://schemas.microsoft.com/office/powerpoint/2010/main" val="4039488550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2193200"/>
            <a:ext cx="24384000" cy="1522800"/>
          </a:xfrm>
          <a:prstGeom prst="rect">
            <a:avLst/>
          </a:prstGeom>
          <a:solidFill>
            <a:srgbClr val="1D428A"/>
          </a:solidFill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71437" tIns="71437" rIns="71437" bIns="71437" numCol="1" spcCol="38100" rtlCol="0" anchor="ctr">
            <a:spAutoFit/>
          </a:bodyPr>
          <a:lstStyle/>
          <a:p>
            <a:pPr marL="0" marR="0" indent="0" algn="ctr" defTabSz="584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+mn-lt"/>
              <a:ea typeface="+mn-ea"/>
              <a:cs typeface="+mn-cs"/>
              <a:sym typeface="Helvetica Light"/>
            </a:endParaRPr>
          </a:p>
        </p:txBody>
      </p:sp>
      <p:sp>
        <p:nvSpPr>
          <p:cNvPr id="31" name="Shape 31"/>
          <p:cNvSpPr/>
          <p:nvPr/>
        </p:nvSpPr>
        <p:spPr>
          <a:xfrm>
            <a:off x="1" y="6640811"/>
            <a:ext cx="24384000" cy="59139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/>
          <a:p>
            <a:pPr lvl="0">
              <a:lnSpc>
                <a:spcPct val="70000"/>
              </a:lnSpc>
              <a:defRPr sz="1800"/>
            </a:pPr>
            <a:r>
              <a:rPr lang="tr-TR" sz="18300" dirty="0" smtClean="0">
                <a:solidFill>
                  <a:srgbClr val="1D428A"/>
                </a:solidFill>
                <a:latin typeface="Knockout 49 Liteweight"/>
                <a:ea typeface="Aero Heavy"/>
                <a:cs typeface="Knockout 49 Liteweight"/>
                <a:sym typeface="Aero Heavy"/>
              </a:rPr>
              <a:t>ENKA SPOR KULÜBÜ</a:t>
            </a:r>
          </a:p>
          <a:p>
            <a:pPr lvl="0">
              <a:lnSpc>
                <a:spcPct val="70000"/>
              </a:lnSpc>
              <a:defRPr sz="1800"/>
            </a:pPr>
            <a:r>
              <a:rPr lang="tr-TR" sz="18300" dirty="0" smtClean="0">
                <a:solidFill>
                  <a:srgbClr val="1D428A"/>
                </a:solidFill>
                <a:latin typeface="Knockout 49 Liteweight"/>
                <a:ea typeface="Aero Heavy"/>
                <a:cs typeface="Knockout 49 Liteweight"/>
                <a:sym typeface="Aero Heavy"/>
              </a:rPr>
              <a:t>2018-2019 YILI </a:t>
            </a:r>
          </a:p>
          <a:p>
            <a:pPr lvl="0">
              <a:lnSpc>
                <a:spcPct val="70000"/>
              </a:lnSpc>
              <a:defRPr sz="1800"/>
            </a:pPr>
            <a:r>
              <a:rPr lang="tr-TR" sz="18300" dirty="0" smtClean="0">
                <a:solidFill>
                  <a:srgbClr val="1D428A"/>
                </a:solidFill>
                <a:latin typeface="Knockout 49 Liteweight"/>
                <a:ea typeface="Aero Heavy"/>
                <a:cs typeface="Knockout 49 Liteweight"/>
                <a:sym typeface="Aero Heavy"/>
              </a:rPr>
              <a:t>ÜYELİK ÜCRETLERİ</a:t>
            </a:r>
            <a:endParaRPr lang="en-US" sz="18300" dirty="0">
              <a:solidFill>
                <a:srgbClr val="1D428A"/>
              </a:solidFill>
              <a:latin typeface="Knockout 49 Liteweight"/>
              <a:ea typeface="Aero Heavy"/>
              <a:cs typeface="Knockout 49 Liteweight"/>
              <a:sym typeface="Aero Heavy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21357772" y="12885003"/>
            <a:ext cx="2797741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0" tIns="0" rIns="0" bIns="0">
            <a:spAutoFit/>
          </a:bodyPr>
          <a:lstStyle>
            <a:lvl1pPr algn="l">
              <a:defRPr sz="3400" spc="34">
                <a:solidFill>
                  <a:srgbClr val="FFFFFF"/>
                </a:solidFill>
                <a:latin typeface="Aero Book"/>
                <a:ea typeface="Aero Book"/>
                <a:cs typeface="Aero Book"/>
                <a:sym typeface="Aero Book"/>
              </a:defRPr>
            </a:lvl1pPr>
          </a:lstStyle>
          <a:p>
            <a:pPr lvl="0" algn="ctr">
              <a:defRPr sz="1800" spc="0">
                <a:solidFill>
                  <a:srgbClr val="000000"/>
                </a:solidFill>
              </a:defRPr>
            </a:pPr>
            <a:r>
              <a:rPr lang="tr-TR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Light"/>
              </a:rPr>
              <a:t>30.09</a:t>
            </a:r>
            <a:r>
              <a:rPr lang="en-US" sz="4400" b="1" dirty="0" smtClean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Light"/>
              </a:rPr>
              <a:t>.201</a:t>
            </a:r>
            <a:r>
              <a:rPr lang="tr-TR" sz="4400" b="1" dirty="0">
                <a:solidFill>
                  <a:schemeClr val="bg1"/>
                </a:solidFill>
                <a:latin typeface="Knockout 49 Liteweight" panose="02000506040000020004" pitchFamily="50" charset="0"/>
                <a:cs typeface="Swift Neue LT Pro Light"/>
              </a:rPr>
              <a:t>8</a:t>
            </a:r>
            <a:endParaRPr sz="4400" b="1" spc="35" dirty="0">
              <a:solidFill>
                <a:schemeClr val="bg1"/>
              </a:solidFill>
              <a:latin typeface="Knockout 49 Liteweight" panose="02000506040000020004" pitchFamily="50" charset="0"/>
              <a:cs typeface="Swift Neue LT Pro Ligh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371" y="1580254"/>
            <a:ext cx="3025258" cy="38088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Helvetica Light"/>
        <a:ea typeface="Helvetica Light"/>
        <a:cs typeface="Helvetica Light"/>
      </a:majorFont>
      <a:minorFont>
        <a:latin typeface="Helvetica Light"/>
        <a:ea typeface="Helvetica Light"/>
        <a:cs typeface="Helvetica Light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635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50800" dist="25400" dir="5400000" rotWithShape="0">
            <a:srgbClr val="000000">
              <a:alpha val="50000"/>
            </a:srgbClr>
          </a:outerShdw>
        </a:effectLst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71437" tIns="71437" rIns="71437" bIns="71437" numCol="1" spcCol="38100" rtlCol="0" anchor="ctr">
        <a:spAutoFit/>
      </a:bodyPr>
      <a:lstStyle>
        <a:defPPr marL="0" marR="0" indent="0" algn="ctr" defTabSz="584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2841</TotalTime>
  <Words>1323</Words>
  <Application>Microsoft Office PowerPoint</Application>
  <PresentationFormat>Özel</PresentationFormat>
  <Paragraphs>415</Paragraphs>
  <Slides>10</Slides>
  <Notes>3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23" baseType="lpstr">
      <vt:lpstr>Aero Book</vt:lpstr>
      <vt:lpstr>Aero Heavy</vt:lpstr>
      <vt:lpstr>Arial</vt:lpstr>
      <vt:lpstr>Arial Tur</vt:lpstr>
      <vt:lpstr>Avenir Roman</vt:lpstr>
      <vt:lpstr>Calibri</vt:lpstr>
      <vt:lpstr>Helvetica Light</vt:lpstr>
      <vt:lpstr>Knockout 49 Liteweight</vt:lpstr>
      <vt:lpstr>Swift Neue LT Pro Book</vt:lpstr>
      <vt:lpstr>Swift Neue LT Pro Light</vt:lpstr>
      <vt:lpstr>Times New Roman</vt:lpstr>
      <vt:lpstr>Wingdings</vt:lpstr>
      <vt:lpstr>White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ayşegül baklacı</dc:creator>
  <cp:lastModifiedBy>begum</cp:lastModifiedBy>
  <cp:revision>171</cp:revision>
  <cp:lastPrinted>2018-01-30T15:13:43Z</cp:lastPrinted>
  <dcterms:modified xsi:type="dcterms:W3CDTF">2018-09-26T12:30:04Z</dcterms:modified>
</cp:coreProperties>
</file>